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26"/>
  </p:notesMasterIdLst>
  <p:sldIdLst>
    <p:sldId id="279" r:id="rId2"/>
    <p:sldId id="287" r:id="rId3"/>
    <p:sldId id="286" r:id="rId4"/>
    <p:sldId id="288" r:id="rId5"/>
    <p:sldId id="291" r:id="rId6"/>
    <p:sldId id="300" r:id="rId7"/>
    <p:sldId id="292" r:id="rId8"/>
    <p:sldId id="290" r:id="rId9"/>
    <p:sldId id="272" r:id="rId10"/>
    <p:sldId id="280" r:id="rId11"/>
    <p:sldId id="278" r:id="rId12"/>
    <p:sldId id="282" r:id="rId13"/>
    <p:sldId id="298" r:id="rId14"/>
    <p:sldId id="283" r:id="rId15"/>
    <p:sldId id="289" r:id="rId16"/>
    <p:sldId id="299" r:id="rId17"/>
    <p:sldId id="284" r:id="rId18"/>
    <p:sldId id="275" r:id="rId19"/>
    <p:sldId id="267" r:id="rId20"/>
    <p:sldId id="297" r:id="rId21"/>
    <p:sldId id="264" r:id="rId22"/>
    <p:sldId id="293" r:id="rId23"/>
    <p:sldId id="274" r:id="rId24"/>
    <p:sldId id="29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01513"/>
    <a:srgbClr val="F5E3A9"/>
    <a:srgbClr val="E6B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0" autoAdjust="0"/>
    <p:restoredTop sz="84981" autoAdjust="0"/>
  </p:normalViewPr>
  <p:slideViewPr>
    <p:cSldViewPr snapToGrid="0">
      <p:cViewPr varScale="1">
        <p:scale>
          <a:sx n="77" d="100"/>
          <a:sy n="77" d="100"/>
        </p:scale>
        <p:origin x="858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kumenty\AGH\%5bIoT%5d%20Internet%20of%20Things\IoT-GrupaC\tests\eit-siu-iot-expor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3200" baseline="0" dirty="0" err="1"/>
              <a:t>Air</a:t>
            </a:r>
            <a:r>
              <a:rPr lang="pl-PL" sz="3200" baseline="0" dirty="0"/>
              <a:t> </a:t>
            </a:r>
            <a:r>
              <a:rPr lang="pl-PL" sz="3200" baseline="0" dirty="0" err="1"/>
              <a:t>Purifiers</a:t>
            </a:r>
            <a:r>
              <a:rPr lang="pl-PL" sz="3200" baseline="0" dirty="0"/>
              <a:t> Global Market</a:t>
            </a:r>
            <a:r>
              <a:rPr lang="en-US" sz="3200" dirty="0"/>
              <a:t> </a:t>
            </a:r>
            <a:r>
              <a:rPr lang="pl-PL" sz="3200" dirty="0" err="1"/>
              <a:t>growth</a:t>
            </a:r>
            <a:endParaRPr lang="en-US" sz="3200" dirty="0"/>
          </a:p>
        </c:rich>
      </c:tx>
      <c:layout>
        <c:manualLayout>
          <c:xMode val="edge"/>
          <c:yMode val="edge"/>
          <c:x val="0.12662486086048982"/>
          <c:y val="1.170466041245886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2511043248308486"/>
          <c:y val="0.22350802211752957"/>
          <c:w val="0.67975110697879326"/>
          <c:h val="0.60924838145119042"/>
        </c:manualLayout>
      </c:layout>
      <c:lineChart>
        <c:grouping val="standar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Market value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Arkusz1!$A$2:$A$3</c:f>
              <c:numCache>
                <c:formatCode>General</c:formatCode>
                <c:ptCount val="2"/>
                <c:pt idx="0">
                  <c:v>2017</c:v>
                </c:pt>
                <c:pt idx="1">
                  <c:v>2025</c:v>
                </c:pt>
              </c:numCache>
            </c:numRef>
          </c:cat>
          <c:val>
            <c:numRef>
              <c:f>Arkusz1!$B$2:$B$3</c:f>
              <c:numCache>
                <c:formatCode>General</c:formatCode>
                <c:ptCount val="2"/>
                <c:pt idx="0">
                  <c:v>4510</c:v>
                </c:pt>
                <c:pt idx="1">
                  <c:v>11403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B3-4900-A52D-532809751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9124640"/>
        <c:axId val="219129232"/>
      </c:lineChart>
      <c:catAx>
        <c:axId val="219124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b="1"/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9129232"/>
        <c:crosses val="autoZero"/>
        <c:auto val="1"/>
        <c:lblAlgn val="ctr"/>
        <c:lblOffset val="200"/>
        <c:tickLblSkip val="1"/>
        <c:noMultiLvlLbl val="0"/>
      </c:catAx>
      <c:valAx>
        <c:axId val="219129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800" b="1" dirty="0"/>
                  <a:t>Market </a:t>
                </a:r>
                <a:r>
                  <a:rPr lang="pl-PL" sz="1800" b="1" dirty="0" err="1"/>
                  <a:t>value</a:t>
                </a:r>
                <a:r>
                  <a:rPr lang="pl-PL" sz="1800" b="1" dirty="0"/>
                  <a:t> in </a:t>
                </a:r>
                <a:r>
                  <a:rPr lang="pl-PL" sz="1800" b="1" dirty="0" err="1"/>
                  <a:t>millions</a:t>
                </a:r>
                <a:r>
                  <a:rPr lang="pl-PL" sz="1800" b="1" dirty="0"/>
                  <a:t> of USD</a:t>
                </a:r>
              </a:p>
            </c:rich>
          </c:tx>
          <c:layout>
            <c:manualLayout>
              <c:xMode val="edge"/>
              <c:yMode val="edge"/>
              <c:x val="5.8709630190238254E-2"/>
              <c:y val="0.213723465235927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[$$-409]#,##0_ ;\-[$$-409]#,##0\ 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9124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b="1" dirty="0"/>
              <a:t>Korelacja</a:t>
            </a:r>
            <a:r>
              <a:rPr lang="pl-PL" b="1" baseline="0" dirty="0"/>
              <a:t> wskazań wilgotności temperatury i zanieczyszczenia</a:t>
            </a:r>
            <a:endParaRPr lang="pl-PL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Wilgotność</c:v>
          </c:tx>
          <c:spPr>
            <a:ln w="57150" cap="rnd">
              <a:solidFill>
                <a:schemeClr val="accent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'eit-siu-iot-export'!$O$217:$O$259</c:f>
              <c:numCache>
                <c:formatCode>General</c:formatCode>
                <c:ptCount val="43"/>
                <c:pt idx="0">
                  <c:v>149</c:v>
                </c:pt>
                <c:pt idx="1">
                  <c:v>150</c:v>
                </c:pt>
                <c:pt idx="2">
                  <c:v>151</c:v>
                </c:pt>
                <c:pt idx="3">
                  <c:v>152</c:v>
                </c:pt>
                <c:pt idx="4">
                  <c:v>153</c:v>
                </c:pt>
                <c:pt idx="5">
                  <c:v>154</c:v>
                </c:pt>
                <c:pt idx="6">
                  <c:v>155</c:v>
                </c:pt>
                <c:pt idx="7">
                  <c:v>156</c:v>
                </c:pt>
                <c:pt idx="8">
                  <c:v>157</c:v>
                </c:pt>
                <c:pt idx="9">
                  <c:v>158</c:v>
                </c:pt>
                <c:pt idx="10">
                  <c:v>159</c:v>
                </c:pt>
                <c:pt idx="11">
                  <c:v>160</c:v>
                </c:pt>
                <c:pt idx="12">
                  <c:v>161</c:v>
                </c:pt>
                <c:pt idx="13">
                  <c:v>162</c:v>
                </c:pt>
                <c:pt idx="14">
                  <c:v>163</c:v>
                </c:pt>
                <c:pt idx="15">
                  <c:v>164</c:v>
                </c:pt>
                <c:pt idx="16">
                  <c:v>165</c:v>
                </c:pt>
                <c:pt idx="17">
                  <c:v>166</c:v>
                </c:pt>
                <c:pt idx="18">
                  <c:v>167</c:v>
                </c:pt>
                <c:pt idx="19">
                  <c:v>168</c:v>
                </c:pt>
                <c:pt idx="20">
                  <c:v>169</c:v>
                </c:pt>
                <c:pt idx="21">
                  <c:v>170</c:v>
                </c:pt>
                <c:pt idx="22">
                  <c:v>171</c:v>
                </c:pt>
                <c:pt idx="23">
                  <c:v>172</c:v>
                </c:pt>
                <c:pt idx="24">
                  <c:v>173</c:v>
                </c:pt>
                <c:pt idx="25">
                  <c:v>174</c:v>
                </c:pt>
                <c:pt idx="26">
                  <c:v>175</c:v>
                </c:pt>
                <c:pt idx="27">
                  <c:v>176</c:v>
                </c:pt>
                <c:pt idx="28">
                  <c:v>177</c:v>
                </c:pt>
                <c:pt idx="29">
                  <c:v>178</c:v>
                </c:pt>
                <c:pt idx="30">
                  <c:v>179</c:v>
                </c:pt>
                <c:pt idx="31">
                  <c:v>180</c:v>
                </c:pt>
                <c:pt idx="32">
                  <c:v>181</c:v>
                </c:pt>
                <c:pt idx="33">
                  <c:v>182</c:v>
                </c:pt>
                <c:pt idx="34">
                  <c:v>183</c:v>
                </c:pt>
                <c:pt idx="35">
                  <c:v>184</c:v>
                </c:pt>
                <c:pt idx="36">
                  <c:v>185</c:v>
                </c:pt>
                <c:pt idx="37">
                  <c:v>186</c:v>
                </c:pt>
                <c:pt idx="38">
                  <c:v>187</c:v>
                </c:pt>
                <c:pt idx="39">
                  <c:v>188</c:v>
                </c:pt>
                <c:pt idx="40">
                  <c:v>189</c:v>
                </c:pt>
                <c:pt idx="41">
                  <c:v>190</c:v>
                </c:pt>
                <c:pt idx="42">
                  <c:v>191</c:v>
                </c:pt>
              </c:numCache>
            </c:numRef>
          </c:xVal>
          <c:yVal>
            <c:numRef>
              <c:f>'eit-siu-iot-export'!$P$217:$P$259</c:f>
              <c:numCache>
                <c:formatCode>General</c:formatCode>
                <c:ptCount val="43"/>
                <c:pt idx="0">
                  <c:v>2.4000000000000021</c:v>
                </c:pt>
                <c:pt idx="1">
                  <c:v>2.5</c:v>
                </c:pt>
                <c:pt idx="2">
                  <c:v>2.6000000000000014</c:v>
                </c:pt>
                <c:pt idx="3">
                  <c:v>2.9000000000000021</c:v>
                </c:pt>
                <c:pt idx="4">
                  <c:v>3.5</c:v>
                </c:pt>
                <c:pt idx="5">
                  <c:v>3.3000000000000007</c:v>
                </c:pt>
                <c:pt idx="6">
                  <c:v>3.8000000000000007</c:v>
                </c:pt>
                <c:pt idx="7">
                  <c:v>4.2000000000000028</c:v>
                </c:pt>
                <c:pt idx="8">
                  <c:v>6.8000000000000007</c:v>
                </c:pt>
                <c:pt idx="9">
                  <c:v>11.800000000000004</c:v>
                </c:pt>
                <c:pt idx="10">
                  <c:v>15.600000000000001</c:v>
                </c:pt>
                <c:pt idx="11">
                  <c:v>17.100000000000001</c:v>
                </c:pt>
                <c:pt idx="12">
                  <c:v>17.100000000000001</c:v>
                </c:pt>
                <c:pt idx="13">
                  <c:v>16.399999999999999</c:v>
                </c:pt>
                <c:pt idx="14">
                  <c:v>15.700000000000003</c:v>
                </c:pt>
                <c:pt idx="15">
                  <c:v>14.600000000000001</c:v>
                </c:pt>
                <c:pt idx="16">
                  <c:v>13.800000000000004</c:v>
                </c:pt>
                <c:pt idx="17">
                  <c:v>13.200000000000003</c:v>
                </c:pt>
                <c:pt idx="18">
                  <c:v>12.200000000000003</c:v>
                </c:pt>
                <c:pt idx="19">
                  <c:v>11.600000000000001</c:v>
                </c:pt>
                <c:pt idx="20">
                  <c:v>11.100000000000001</c:v>
                </c:pt>
                <c:pt idx="21">
                  <c:v>10.299999999999997</c:v>
                </c:pt>
                <c:pt idx="22">
                  <c:v>9.7000000000000028</c:v>
                </c:pt>
                <c:pt idx="23">
                  <c:v>9.1000000000000014</c:v>
                </c:pt>
                <c:pt idx="24">
                  <c:v>8.6000000000000014</c:v>
                </c:pt>
                <c:pt idx="25">
                  <c:v>8.2000000000000028</c:v>
                </c:pt>
                <c:pt idx="26">
                  <c:v>7.7999999999999972</c:v>
                </c:pt>
                <c:pt idx="27">
                  <c:v>7.5</c:v>
                </c:pt>
                <c:pt idx="28">
                  <c:v>7</c:v>
                </c:pt>
                <c:pt idx="29">
                  <c:v>6.6999999999999993</c:v>
                </c:pt>
                <c:pt idx="30">
                  <c:v>6.3999999999999986</c:v>
                </c:pt>
                <c:pt idx="31">
                  <c:v>5.8999999999999986</c:v>
                </c:pt>
                <c:pt idx="32">
                  <c:v>5.5</c:v>
                </c:pt>
                <c:pt idx="33">
                  <c:v>5.1000000000000014</c:v>
                </c:pt>
                <c:pt idx="34">
                  <c:v>4.8999999999999986</c:v>
                </c:pt>
                <c:pt idx="35">
                  <c:v>4.6000000000000014</c:v>
                </c:pt>
                <c:pt idx="36">
                  <c:v>4.3999999999999986</c:v>
                </c:pt>
                <c:pt idx="37">
                  <c:v>4.1999999999999993</c:v>
                </c:pt>
                <c:pt idx="38">
                  <c:v>3.8999999999999986</c:v>
                </c:pt>
                <c:pt idx="39">
                  <c:v>3.5</c:v>
                </c:pt>
                <c:pt idx="40">
                  <c:v>3.6999999999999993</c:v>
                </c:pt>
                <c:pt idx="41">
                  <c:v>3.3000000000000007</c:v>
                </c:pt>
                <c:pt idx="4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89-41EF-961B-4C0D4B433DC4}"/>
            </c:ext>
          </c:extLst>
        </c:ser>
        <c:ser>
          <c:idx val="1"/>
          <c:order val="1"/>
          <c:tx>
            <c:v>Temperatura</c:v>
          </c:tx>
          <c:spPr>
            <a:ln w="57150" cap="rnd">
              <a:solidFill>
                <a:schemeClr val="accent2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'eit-siu-iot-export'!$O$217:$O$259</c:f>
              <c:numCache>
                <c:formatCode>General</c:formatCode>
                <c:ptCount val="43"/>
                <c:pt idx="0">
                  <c:v>149</c:v>
                </c:pt>
                <c:pt idx="1">
                  <c:v>150</c:v>
                </c:pt>
                <c:pt idx="2">
                  <c:v>151</c:v>
                </c:pt>
                <c:pt idx="3">
                  <c:v>152</c:v>
                </c:pt>
                <c:pt idx="4">
                  <c:v>153</c:v>
                </c:pt>
                <c:pt idx="5">
                  <c:v>154</c:v>
                </c:pt>
                <c:pt idx="6">
                  <c:v>155</c:v>
                </c:pt>
                <c:pt idx="7">
                  <c:v>156</c:v>
                </c:pt>
                <c:pt idx="8">
                  <c:v>157</c:v>
                </c:pt>
                <c:pt idx="9">
                  <c:v>158</c:v>
                </c:pt>
                <c:pt idx="10">
                  <c:v>159</c:v>
                </c:pt>
                <c:pt idx="11">
                  <c:v>160</c:v>
                </c:pt>
                <c:pt idx="12">
                  <c:v>161</c:v>
                </c:pt>
                <c:pt idx="13">
                  <c:v>162</c:v>
                </c:pt>
                <c:pt idx="14">
                  <c:v>163</c:v>
                </c:pt>
                <c:pt idx="15">
                  <c:v>164</c:v>
                </c:pt>
                <c:pt idx="16">
                  <c:v>165</c:v>
                </c:pt>
                <c:pt idx="17">
                  <c:v>166</c:v>
                </c:pt>
                <c:pt idx="18">
                  <c:v>167</c:v>
                </c:pt>
                <c:pt idx="19">
                  <c:v>168</c:v>
                </c:pt>
                <c:pt idx="20">
                  <c:v>169</c:v>
                </c:pt>
                <c:pt idx="21">
                  <c:v>170</c:v>
                </c:pt>
                <c:pt idx="22">
                  <c:v>171</c:v>
                </c:pt>
                <c:pt idx="23">
                  <c:v>172</c:v>
                </c:pt>
                <c:pt idx="24">
                  <c:v>173</c:v>
                </c:pt>
                <c:pt idx="25">
                  <c:v>174</c:v>
                </c:pt>
                <c:pt idx="26">
                  <c:v>175</c:v>
                </c:pt>
                <c:pt idx="27">
                  <c:v>176</c:v>
                </c:pt>
                <c:pt idx="28">
                  <c:v>177</c:v>
                </c:pt>
                <c:pt idx="29">
                  <c:v>178</c:v>
                </c:pt>
                <c:pt idx="30">
                  <c:v>179</c:v>
                </c:pt>
                <c:pt idx="31">
                  <c:v>180</c:v>
                </c:pt>
                <c:pt idx="32">
                  <c:v>181</c:v>
                </c:pt>
                <c:pt idx="33">
                  <c:v>182</c:v>
                </c:pt>
                <c:pt idx="34">
                  <c:v>183</c:v>
                </c:pt>
                <c:pt idx="35">
                  <c:v>184</c:v>
                </c:pt>
                <c:pt idx="36">
                  <c:v>185</c:v>
                </c:pt>
                <c:pt idx="37">
                  <c:v>186</c:v>
                </c:pt>
                <c:pt idx="38">
                  <c:v>187</c:v>
                </c:pt>
                <c:pt idx="39">
                  <c:v>188</c:v>
                </c:pt>
                <c:pt idx="40">
                  <c:v>189</c:v>
                </c:pt>
                <c:pt idx="41">
                  <c:v>190</c:v>
                </c:pt>
                <c:pt idx="42">
                  <c:v>191</c:v>
                </c:pt>
              </c:numCache>
            </c:numRef>
          </c:xVal>
          <c:yVal>
            <c:numRef>
              <c:f>'eit-siu-iot-export'!$Q$217:$Q$259</c:f>
              <c:numCache>
                <c:formatCode>General</c:formatCode>
                <c:ptCount val="43"/>
                <c:pt idx="0">
                  <c:v>-2.2000000000000028</c:v>
                </c:pt>
                <c:pt idx="1">
                  <c:v>-2.0999999999999979</c:v>
                </c:pt>
                <c:pt idx="2">
                  <c:v>-1.5999999999999943</c:v>
                </c:pt>
                <c:pt idx="3">
                  <c:v>-1.2999999999999972</c:v>
                </c:pt>
                <c:pt idx="4">
                  <c:v>13.300000000000004</c:v>
                </c:pt>
                <c:pt idx="5">
                  <c:v>11.5</c:v>
                </c:pt>
                <c:pt idx="6">
                  <c:v>11.200000000000003</c:v>
                </c:pt>
                <c:pt idx="7">
                  <c:v>32.599999999999994</c:v>
                </c:pt>
                <c:pt idx="8">
                  <c:v>28.200000000000003</c:v>
                </c:pt>
                <c:pt idx="9">
                  <c:v>24</c:v>
                </c:pt>
                <c:pt idx="10">
                  <c:v>21.799999999999997</c:v>
                </c:pt>
                <c:pt idx="11">
                  <c:v>19.399999999999999</c:v>
                </c:pt>
                <c:pt idx="12">
                  <c:v>39.800000000000004</c:v>
                </c:pt>
                <c:pt idx="13">
                  <c:v>45.599999999999994</c:v>
                </c:pt>
                <c:pt idx="14">
                  <c:v>32.800000000000004</c:v>
                </c:pt>
                <c:pt idx="15">
                  <c:v>21.199999999999996</c:v>
                </c:pt>
                <c:pt idx="16">
                  <c:v>16.700000000000003</c:v>
                </c:pt>
                <c:pt idx="17">
                  <c:v>12.5</c:v>
                </c:pt>
                <c:pt idx="18">
                  <c:v>7.4000000000000057</c:v>
                </c:pt>
                <c:pt idx="19">
                  <c:v>3.6000000000000014</c:v>
                </c:pt>
                <c:pt idx="20">
                  <c:v>1.7000000000000028</c:v>
                </c:pt>
                <c:pt idx="21">
                  <c:v>-0.10000000000000142</c:v>
                </c:pt>
                <c:pt idx="22">
                  <c:v>0.5</c:v>
                </c:pt>
                <c:pt idx="23">
                  <c:v>0.60000000000000142</c:v>
                </c:pt>
                <c:pt idx="24">
                  <c:v>1.5</c:v>
                </c:pt>
                <c:pt idx="25">
                  <c:v>2.3999999999999986</c:v>
                </c:pt>
                <c:pt idx="26">
                  <c:v>2.7000000000000028</c:v>
                </c:pt>
                <c:pt idx="27">
                  <c:v>4.6000000000000014</c:v>
                </c:pt>
                <c:pt idx="28">
                  <c:v>5.2000000000000028</c:v>
                </c:pt>
                <c:pt idx="29">
                  <c:v>4.9000000000000057</c:v>
                </c:pt>
                <c:pt idx="30">
                  <c:v>7.6000000000000014</c:v>
                </c:pt>
                <c:pt idx="31">
                  <c:v>7.4000000000000057</c:v>
                </c:pt>
                <c:pt idx="32">
                  <c:v>-1.1999999999999993</c:v>
                </c:pt>
                <c:pt idx="33">
                  <c:v>-1.6999999999999993</c:v>
                </c:pt>
                <c:pt idx="34">
                  <c:v>-1</c:v>
                </c:pt>
                <c:pt idx="35">
                  <c:v>-2.1999999999999993</c:v>
                </c:pt>
                <c:pt idx="36">
                  <c:v>-1.8999999999999986</c:v>
                </c:pt>
                <c:pt idx="37">
                  <c:v>-1.5</c:v>
                </c:pt>
                <c:pt idx="38">
                  <c:v>-1.6000000000000014</c:v>
                </c:pt>
                <c:pt idx="39">
                  <c:v>-1.1000000000000014</c:v>
                </c:pt>
                <c:pt idx="40">
                  <c:v>0.10000000000000142</c:v>
                </c:pt>
                <c:pt idx="41">
                  <c:v>0.39999999999999858</c:v>
                </c:pt>
                <c:pt idx="42">
                  <c:v>0.60000000000000142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89-41EF-961B-4C0D4B43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4260296"/>
        <c:axId val="624257672"/>
      </c:scatterChart>
      <c:scatterChart>
        <c:scatterStyle val="lineMarker"/>
        <c:varyColors val="0"/>
        <c:ser>
          <c:idx val="2"/>
          <c:order val="2"/>
          <c:tx>
            <c:v>TVOC</c:v>
          </c:tx>
          <c:spPr>
            <a:ln w="57150" cap="rnd">
              <a:solidFill>
                <a:schemeClr val="accent3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'eit-siu-iot-export'!$O$217:$O$259</c:f>
              <c:numCache>
                <c:formatCode>General</c:formatCode>
                <c:ptCount val="43"/>
                <c:pt idx="0">
                  <c:v>149</c:v>
                </c:pt>
                <c:pt idx="1">
                  <c:v>150</c:v>
                </c:pt>
                <c:pt idx="2">
                  <c:v>151</c:v>
                </c:pt>
                <c:pt idx="3">
                  <c:v>152</c:v>
                </c:pt>
                <c:pt idx="4">
                  <c:v>153</c:v>
                </c:pt>
                <c:pt idx="5">
                  <c:v>154</c:v>
                </c:pt>
                <c:pt idx="6">
                  <c:v>155</c:v>
                </c:pt>
                <c:pt idx="7">
                  <c:v>156</c:v>
                </c:pt>
                <c:pt idx="8">
                  <c:v>157</c:v>
                </c:pt>
                <c:pt idx="9">
                  <c:v>158</c:v>
                </c:pt>
                <c:pt idx="10">
                  <c:v>159</c:v>
                </c:pt>
                <c:pt idx="11">
                  <c:v>160</c:v>
                </c:pt>
                <c:pt idx="12">
                  <c:v>161</c:v>
                </c:pt>
                <c:pt idx="13">
                  <c:v>162</c:v>
                </c:pt>
                <c:pt idx="14">
                  <c:v>163</c:v>
                </c:pt>
                <c:pt idx="15">
                  <c:v>164</c:v>
                </c:pt>
                <c:pt idx="16">
                  <c:v>165</c:v>
                </c:pt>
                <c:pt idx="17">
                  <c:v>166</c:v>
                </c:pt>
                <c:pt idx="18">
                  <c:v>167</c:v>
                </c:pt>
                <c:pt idx="19">
                  <c:v>168</c:v>
                </c:pt>
                <c:pt idx="20">
                  <c:v>169</c:v>
                </c:pt>
                <c:pt idx="21">
                  <c:v>170</c:v>
                </c:pt>
                <c:pt idx="22">
                  <c:v>171</c:v>
                </c:pt>
                <c:pt idx="23">
                  <c:v>172</c:v>
                </c:pt>
                <c:pt idx="24">
                  <c:v>173</c:v>
                </c:pt>
                <c:pt idx="25">
                  <c:v>174</c:v>
                </c:pt>
                <c:pt idx="26">
                  <c:v>175</c:v>
                </c:pt>
                <c:pt idx="27">
                  <c:v>176</c:v>
                </c:pt>
                <c:pt idx="28">
                  <c:v>177</c:v>
                </c:pt>
                <c:pt idx="29">
                  <c:v>178</c:v>
                </c:pt>
                <c:pt idx="30">
                  <c:v>179</c:v>
                </c:pt>
                <c:pt idx="31">
                  <c:v>180</c:v>
                </c:pt>
                <c:pt idx="32">
                  <c:v>181</c:v>
                </c:pt>
                <c:pt idx="33">
                  <c:v>182</c:v>
                </c:pt>
                <c:pt idx="34">
                  <c:v>183</c:v>
                </c:pt>
                <c:pt idx="35">
                  <c:v>184</c:v>
                </c:pt>
                <c:pt idx="36">
                  <c:v>185</c:v>
                </c:pt>
                <c:pt idx="37">
                  <c:v>186</c:v>
                </c:pt>
                <c:pt idx="38">
                  <c:v>187</c:v>
                </c:pt>
                <c:pt idx="39">
                  <c:v>188</c:v>
                </c:pt>
                <c:pt idx="40">
                  <c:v>189</c:v>
                </c:pt>
                <c:pt idx="41">
                  <c:v>190</c:v>
                </c:pt>
                <c:pt idx="42">
                  <c:v>191</c:v>
                </c:pt>
              </c:numCache>
            </c:numRef>
          </c:xVal>
          <c:yVal>
            <c:numRef>
              <c:f>'eit-siu-iot-export'!$R$210:$R$252</c:f>
              <c:numCache>
                <c:formatCode>General</c:formatCode>
                <c:ptCount val="43"/>
                <c:pt idx="0">
                  <c:v>440</c:v>
                </c:pt>
                <c:pt idx="1">
                  <c:v>743</c:v>
                </c:pt>
                <c:pt idx="2">
                  <c:v>647</c:v>
                </c:pt>
                <c:pt idx="3">
                  <c:v>637</c:v>
                </c:pt>
                <c:pt idx="4">
                  <c:v>441</c:v>
                </c:pt>
                <c:pt idx="5">
                  <c:v>676</c:v>
                </c:pt>
                <c:pt idx="6">
                  <c:v>547</c:v>
                </c:pt>
                <c:pt idx="7">
                  <c:v>-147</c:v>
                </c:pt>
                <c:pt idx="8">
                  <c:v>1019</c:v>
                </c:pt>
                <c:pt idx="9">
                  <c:v>908</c:v>
                </c:pt>
                <c:pt idx="10">
                  <c:v>1385</c:v>
                </c:pt>
                <c:pt idx="11">
                  <c:v>2074</c:v>
                </c:pt>
                <c:pt idx="12">
                  <c:v>1179</c:v>
                </c:pt>
                <c:pt idx="13">
                  <c:v>7198</c:v>
                </c:pt>
                <c:pt idx="14">
                  <c:v>727</c:v>
                </c:pt>
                <c:pt idx="15">
                  <c:v>712</c:v>
                </c:pt>
                <c:pt idx="16">
                  <c:v>-145</c:v>
                </c:pt>
                <c:pt idx="17">
                  <c:v>403</c:v>
                </c:pt>
                <c:pt idx="18">
                  <c:v>664</c:v>
                </c:pt>
                <c:pt idx="19">
                  <c:v>390</c:v>
                </c:pt>
                <c:pt idx="20">
                  <c:v>256</c:v>
                </c:pt>
                <c:pt idx="21">
                  <c:v>461</c:v>
                </c:pt>
                <c:pt idx="22">
                  <c:v>492</c:v>
                </c:pt>
                <c:pt idx="23">
                  <c:v>433</c:v>
                </c:pt>
                <c:pt idx="24">
                  <c:v>357</c:v>
                </c:pt>
                <c:pt idx="25">
                  <c:v>357</c:v>
                </c:pt>
                <c:pt idx="26">
                  <c:v>343</c:v>
                </c:pt>
                <c:pt idx="27">
                  <c:v>343</c:v>
                </c:pt>
                <c:pt idx="28">
                  <c:v>313</c:v>
                </c:pt>
                <c:pt idx="29">
                  <c:v>278</c:v>
                </c:pt>
                <c:pt idx="30">
                  <c:v>223</c:v>
                </c:pt>
                <c:pt idx="31">
                  <c:v>198</c:v>
                </c:pt>
                <c:pt idx="32">
                  <c:v>219</c:v>
                </c:pt>
                <c:pt idx="33">
                  <c:v>191</c:v>
                </c:pt>
                <c:pt idx="34">
                  <c:v>151</c:v>
                </c:pt>
                <c:pt idx="35">
                  <c:v>126</c:v>
                </c:pt>
                <c:pt idx="36">
                  <c:v>116</c:v>
                </c:pt>
                <c:pt idx="37">
                  <c:v>125</c:v>
                </c:pt>
                <c:pt idx="38">
                  <c:v>99</c:v>
                </c:pt>
                <c:pt idx="39">
                  <c:v>140</c:v>
                </c:pt>
                <c:pt idx="40">
                  <c:v>178</c:v>
                </c:pt>
                <c:pt idx="41">
                  <c:v>210</c:v>
                </c:pt>
                <c:pt idx="42">
                  <c:v>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89-41EF-961B-4C0D4B43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7660312"/>
        <c:axId val="537658344"/>
      </c:scatterChart>
      <c:valAx>
        <c:axId val="624260296"/>
        <c:scaling>
          <c:orientation val="minMax"/>
          <c:max val="190"/>
          <c:min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24257672"/>
        <c:crossesAt val="-10"/>
        <c:crossBetween val="midCat"/>
      </c:valAx>
      <c:valAx>
        <c:axId val="624257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800" b="1" i="0" baseline="0" dirty="0" err="1">
                    <a:effectLst/>
                  </a:rPr>
                  <a:t>Humidity</a:t>
                </a:r>
                <a:r>
                  <a:rPr lang="pl-PL" sz="1800" b="1" i="0" baseline="0" dirty="0">
                    <a:effectLst/>
                  </a:rPr>
                  <a:t> [%]/ </a:t>
                </a:r>
                <a:r>
                  <a:rPr lang="pl-PL" sz="1800" b="1" i="0" baseline="0" dirty="0" err="1">
                    <a:effectLst/>
                  </a:rPr>
                  <a:t>Temperature</a:t>
                </a:r>
                <a:r>
                  <a:rPr lang="pl-PL" sz="1800" b="1" i="0" baseline="0" dirty="0">
                    <a:effectLst/>
                  </a:rPr>
                  <a:t>[C]</a:t>
                </a:r>
                <a:endParaRPr lang="pl-PL" b="1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"/>
              <c:y val="0.13713956003280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24260296"/>
        <c:crosses val="autoZero"/>
        <c:crossBetween val="midCat"/>
      </c:valAx>
      <c:valAx>
        <c:axId val="53765834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800" b="1" i="0" baseline="0" dirty="0" err="1">
                    <a:effectLst/>
                  </a:rPr>
                  <a:t>Contamination</a:t>
                </a:r>
                <a:r>
                  <a:rPr lang="pl-PL" sz="1800" b="1" i="0" baseline="0" dirty="0">
                    <a:effectLst/>
                  </a:rPr>
                  <a:t> </a:t>
                </a:r>
                <a:r>
                  <a:rPr lang="pl-PL" sz="1800" b="1" i="0" baseline="0" dirty="0" err="1">
                    <a:effectLst/>
                  </a:rPr>
                  <a:t>lvl</a:t>
                </a:r>
                <a:r>
                  <a:rPr lang="pl-PL" sz="1800" b="1" i="0" baseline="0" dirty="0">
                    <a:effectLst/>
                  </a:rPr>
                  <a:t> [</a:t>
                </a:r>
                <a:r>
                  <a:rPr lang="pl-PL" sz="1800" b="1" i="0" baseline="0" dirty="0" err="1">
                    <a:effectLst/>
                  </a:rPr>
                  <a:t>ppb</a:t>
                </a:r>
                <a:r>
                  <a:rPr lang="pl-PL" sz="1800" b="1" i="0" baseline="0" dirty="0">
                    <a:effectLst/>
                  </a:rPr>
                  <a:t>]</a:t>
                </a:r>
                <a:endParaRPr lang="pl-PL" b="1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95839737301354455"/>
              <c:y val="0.203946503640587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37660312"/>
        <c:crosses val="max"/>
        <c:crossBetween val="midCat"/>
      </c:valAx>
      <c:valAx>
        <c:axId val="537660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376583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DBBFC-F3CD-46DC-8791-3938C120C4EA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0B2B4-91D7-4130-A57C-F931951741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978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B2B4-91D7-4130-A57C-F9319517417F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8380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B2B4-91D7-4130-A57C-F9319517417F}" type="slidenum">
              <a:rPr lang="pl-PL" smtClean="0"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087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B2B4-91D7-4130-A57C-F9319517417F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3606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B2B4-91D7-4130-A57C-F9319517417F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46891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193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905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17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048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685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384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929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801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19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36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51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628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400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879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499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140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8135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1.wdp"/><Relationship Id="rId3" Type="http://schemas.microsoft.com/office/2007/relationships/hdphoto" Target="../media/hdphoto6.wdp"/><Relationship Id="rId7" Type="http://schemas.microsoft.com/office/2007/relationships/hdphoto" Target="../media/hdphoto8.wdp"/><Relationship Id="rId12" Type="http://schemas.openxmlformats.org/officeDocument/2006/relationships/image" Target="../media/image6.png"/><Relationship Id="rId2" Type="http://schemas.openxmlformats.org/officeDocument/2006/relationships/image" Target="../media/image22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microsoft.com/office/2007/relationships/hdphoto" Target="../media/hdphoto7.wdp"/><Relationship Id="rId15" Type="http://schemas.microsoft.com/office/2007/relationships/hdphoto" Target="../media/hdphoto2.wdp"/><Relationship Id="rId10" Type="http://schemas.openxmlformats.org/officeDocument/2006/relationships/image" Target="../media/image27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Relationship Id="rId1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6.png"/><Relationship Id="rId3" Type="http://schemas.openxmlformats.org/officeDocument/2006/relationships/image" Target="../media/image23.png"/><Relationship Id="rId7" Type="http://schemas.openxmlformats.org/officeDocument/2006/relationships/image" Target="../media/image30.png"/><Relationship Id="rId12" Type="http://schemas.openxmlformats.org/officeDocument/2006/relationships/image" Target="../media/image33.png"/><Relationship Id="rId17" Type="http://schemas.openxmlformats.org/officeDocument/2006/relationships/image" Target="../media/image12.png"/><Relationship Id="rId2" Type="http://schemas.openxmlformats.org/officeDocument/2006/relationships/image" Target="../media/image29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microsoft.com/office/2007/relationships/hdphoto" Target="../media/hdphoto10.wdp"/><Relationship Id="rId5" Type="http://schemas.openxmlformats.org/officeDocument/2006/relationships/image" Target="../media/image25.png"/><Relationship Id="rId15" Type="http://schemas.openxmlformats.org/officeDocument/2006/relationships/image" Target="../media/image7.png"/><Relationship Id="rId10" Type="http://schemas.openxmlformats.org/officeDocument/2006/relationships/image" Target="../media/image32.png"/><Relationship Id="rId4" Type="http://schemas.microsoft.com/office/2007/relationships/hdphoto" Target="../media/hdphoto7.wdp"/><Relationship Id="rId9" Type="http://schemas.openxmlformats.org/officeDocument/2006/relationships/image" Target="../media/image31.png"/><Relationship Id="rId1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6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37.jpg"/><Relationship Id="rId9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9.png"/><Relationship Id="rId7" Type="http://schemas.microsoft.com/office/2007/relationships/hdphoto" Target="../media/hdphoto2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10" Type="http://schemas.openxmlformats.org/officeDocument/2006/relationships/image" Target="../media/image41.png"/><Relationship Id="rId4" Type="http://schemas.openxmlformats.org/officeDocument/2006/relationships/image" Target="../media/image6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3.png"/><Relationship Id="rId7" Type="http://schemas.microsoft.com/office/2007/relationships/hdphoto" Target="../media/hdphoto5.wdp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microsoft.com/office/2007/relationships/hdphoto" Target="../media/hdphoto2.wdp"/><Relationship Id="rId5" Type="http://schemas.openxmlformats.org/officeDocument/2006/relationships/image" Target="../media/image14.png"/><Relationship Id="rId10" Type="http://schemas.openxmlformats.org/officeDocument/2006/relationships/image" Target="../media/image7.png"/><Relationship Id="rId4" Type="http://schemas.microsoft.com/office/2007/relationships/hdphoto" Target="../media/hdphoto4.wdp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999F20-DC9C-410B-9B29-BF3A7CD80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437279"/>
            <a:ext cx="8825658" cy="3329581"/>
          </a:xfrm>
        </p:spPr>
        <p:txBody>
          <a:bodyPr>
            <a:noAutofit/>
          </a:bodyPr>
          <a:lstStyle/>
          <a:p>
            <a:pPr algn="ctr"/>
            <a:r>
              <a:rPr lang="pl-PL" sz="5400" dirty="0" err="1"/>
              <a:t>AirLution</a:t>
            </a:r>
            <a:endParaRPr lang="pl-PL" sz="54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13DE943-F4B1-4B08-9FED-C8ED3B18B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7500" y="4990011"/>
            <a:ext cx="3937000" cy="861420"/>
          </a:xfrm>
        </p:spPr>
        <p:txBody>
          <a:bodyPr/>
          <a:lstStyle/>
          <a:p>
            <a:pPr algn="r"/>
            <a:r>
              <a:rPr lang="pl-PL" b="1" dirty="0" err="1"/>
              <a:t>Air</a:t>
            </a:r>
            <a:r>
              <a:rPr lang="pl-PL" dirty="0"/>
              <a:t> </a:t>
            </a:r>
            <a:r>
              <a:rPr lang="pl-PL" dirty="0" err="1"/>
              <a:t>po</a:t>
            </a:r>
            <a:r>
              <a:rPr lang="pl-PL" b="1" dirty="0" err="1"/>
              <a:t>lUTION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VERIFICATION SO</a:t>
            </a:r>
            <a:r>
              <a:rPr lang="pl-PL" b="1" dirty="0"/>
              <a:t>LUTION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676B085F-505D-44EF-821B-2EF74EC10DF9}"/>
              </a:ext>
            </a:extLst>
          </p:cNvPr>
          <p:cNvGrpSpPr/>
          <p:nvPr/>
        </p:nvGrpSpPr>
        <p:grpSpPr>
          <a:xfrm>
            <a:off x="4419600" y="1106978"/>
            <a:ext cx="3352800" cy="2578101"/>
            <a:chOff x="3891384" y="1170828"/>
            <a:chExt cx="3352800" cy="2578101"/>
          </a:xfrm>
        </p:grpSpPr>
        <p:sp>
          <p:nvSpPr>
            <p:cNvPr id="4" name="Prostokąt: zaokrąglone rogi 3">
              <a:extLst>
                <a:ext uri="{FF2B5EF4-FFF2-40B4-BE49-F238E27FC236}">
                  <a16:creationId xmlns:a16="http://schemas.microsoft.com/office/drawing/2014/main" id="{C5A53E59-B55F-46D2-BF74-D831B9BDD4CA}"/>
                </a:ext>
              </a:extLst>
            </p:cNvPr>
            <p:cNvSpPr/>
            <p:nvPr/>
          </p:nvSpPr>
          <p:spPr>
            <a:xfrm>
              <a:off x="3891384" y="1170829"/>
              <a:ext cx="3352800" cy="257810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8" name="Grupa 7">
              <a:extLst>
                <a:ext uri="{FF2B5EF4-FFF2-40B4-BE49-F238E27FC236}">
                  <a16:creationId xmlns:a16="http://schemas.microsoft.com/office/drawing/2014/main" id="{D0464718-51CD-42A6-A36A-100CCE28D34A}"/>
                </a:ext>
              </a:extLst>
            </p:cNvPr>
            <p:cNvGrpSpPr/>
            <p:nvPr/>
          </p:nvGrpSpPr>
          <p:grpSpPr>
            <a:xfrm>
              <a:off x="4211410" y="1170828"/>
              <a:ext cx="2712748" cy="2394786"/>
              <a:chOff x="3916549" y="875681"/>
              <a:chExt cx="3271755" cy="2888273"/>
            </a:xfrm>
          </p:grpSpPr>
          <p:pic>
            <p:nvPicPr>
              <p:cNvPr id="6" name="Obraz 5">
                <a:extLst>
                  <a:ext uri="{FF2B5EF4-FFF2-40B4-BE49-F238E27FC236}">
                    <a16:creationId xmlns:a16="http://schemas.microsoft.com/office/drawing/2014/main" id="{B2E9F191-873C-4F28-B113-E9883F725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08" b="100000" l="2262" r="97619">
                            <a14:foregroundMark x1="69048" y1="43264" x2="69048" y2="43264"/>
                            <a14:foregroundMark x1="50595" y1="35104" x2="50595" y2="35104"/>
                            <a14:foregroundMark x1="57500" y1="68311" x2="57500" y2="68311"/>
                            <a14:foregroundMark x1="56190" y1="73245" x2="56190" y2="73245"/>
                            <a14:foregroundMark x1="51786" y1="79317" x2="51786" y2="79317"/>
                            <a14:foregroundMark x1="46786" y1="89564" x2="46786" y2="895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6549" y="1711317"/>
                <a:ext cx="3271755" cy="2052637"/>
              </a:xfrm>
              <a:prstGeom prst="rect">
                <a:avLst/>
              </a:prstGeom>
            </p:spPr>
          </p:pic>
          <p:pic>
            <p:nvPicPr>
              <p:cNvPr id="7" name="Obraz 6">
                <a:extLst>
                  <a:ext uri="{FF2B5EF4-FFF2-40B4-BE49-F238E27FC236}">
                    <a16:creationId xmlns:a16="http://schemas.microsoft.com/office/drawing/2014/main" id="{345EB887-685E-41FE-94D2-817DD02F0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39895" y1="63333" x2="39895" y2="63333"/>
                            <a14:foregroundMark x1="41789" y1="32963" x2="41789" y2="32963"/>
                            <a14:foregroundMark x1="64947" y1="49444" x2="64947" y2="4944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34801" y="875681"/>
                <a:ext cx="1470100" cy="1671272"/>
              </a:xfrm>
              <a:prstGeom prst="rect">
                <a:avLst/>
              </a:prstGeom>
            </p:spPr>
          </p:pic>
        </p:grpSp>
      </p:grpSp>
      <p:pic>
        <p:nvPicPr>
          <p:cNvPr id="11" name="Obraz 10">
            <a:extLst>
              <a:ext uri="{FF2B5EF4-FFF2-40B4-BE49-F238E27FC236}">
                <a16:creationId xmlns:a16="http://schemas.microsoft.com/office/drawing/2014/main" id="{10408CDA-6B26-46C1-9D06-68D83A721B8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9895" y1="63333" x2="39895" y2="63333"/>
                        <a14:foregroundMark x1="41789" y1="32963" x2="41789" y2="32963"/>
                        <a14:foregroundMark x1="64947" y1="49444" x2="64947" y2="49444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0880" y="4206285"/>
            <a:ext cx="339926" cy="386442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E238B895-7671-4AAE-8448-8B3C73EDBA23}"/>
              </a:ext>
            </a:extLst>
          </p:cNvPr>
          <p:cNvSpPr/>
          <p:nvPr/>
        </p:nvSpPr>
        <p:spPr>
          <a:xfrm>
            <a:off x="9708525" y="6219763"/>
            <a:ext cx="2012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IOT – Grupa C</a:t>
            </a:r>
          </a:p>
        </p:txBody>
      </p:sp>
    </p:spTree>
    <p:extLst>
      <p:ext uri="{BB962C8B-B14F-4D97-AF65-F5344CB8AC3E}">
        <p14:creationId xmlns:p14="http://schemas.microsoft.com/office/powerpoint/2010/main" val="37571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a 21">
            <a:extLst>
              <a:ext uri="{FF2B5EF4-FFF2-40B4-BE49-F238E27FC236}">
                <a16:creationId xmlns:a16="http://schemas.microsoft.com/office/drawing/2014/main" id="{39085EFE-8375-47A8-82CF-DA5D4A28F82A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3" name="Grupa 22">
              <a:extLst>
                <a:ext uri="{FF2B5EF4-FFF2-40B4-BE49-F238E27FC236}">
                  <a16:creationId xmlns:a16="http://schemas.microsoft.com/office/drawing/2014/main" id="{DFF390B2-1935-414D-8225-3F068104DE67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6" name="Prostokąt: zaokrąglone rogi 25">
                <a:extLst>
                  <a:ext uri="{FF2B5EF4-FFF2-40B4-BE49-F238E27FC236}">
                    <a16:creationId xmlns:a16="http://schemas.microsoft.com/office/drawing/2014/main" id="{3FF15A97-01B3-497D-AAB4-32D79CA2A6DD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7" name="Grupa 26">
                <a:extLst>
                  <a:ext uri="{FF2B5EF4-FFF2-40B4-BE49-F238E27FC236}">
                    <a16:creationId xmlns:a16="http://schemas.microsoft.com/office/drawing/2014/main" id="{6252E8B9-4027-4570-AEA4-1580B958880C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29" name="Obraz 28">
                  <a:extLst>
                    <a:ext uri="{FF2B5EF4-FFF2-40B4-BE49-F238E27FC236}">
                      <a16:creationId xmlns:a16="http://schemas.microsoft.com/office/drawing/2014/main" id="{18D6BB8E-DD64-4201-95BB-6EDCB7ED1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128852C0-9A0E-46E8-9A52-E4B93EFFE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9C073C6A-8FBC-4EC3-AFB0-1A8A8EB9C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sp>
        <p:nvSpPr>
          <p:cNvPr id="48" name="Prostokąt 47">
            <a:extLst>
              <a:ext uri="{FF2B5EF4-FFF2-40B4-BE49-F238E27FC236}">
                <a16:creationId xmlns:a16="http://schemas.microsoft.com/office/drawing/2014/main" id="{F18A6C01-DE00-4510-BD47-91344546D14F}"/>
              </a:ext>
            </a:extLst>
          </p:cNvPr>
          <p:cNvSpPr/>
          <p:nvPr/>
        </p:nvSpPr>
        <p:spPr>
          <a:xfrm>
            <a:off x="5410197" y="2507673"/>
            <a:ext cx="4003964" cy="17422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47B46D19-85BE-4220-8EAE-897274FF6640}"/>
              </a:ext>
            </a:extLst>
          </p:cNvPr>
          <p:cNvSpPr/>
          <p:nvPr/>
        </p:nvSpPr>
        <p:spPr>
          <a:xfrm>
            <a:off x="6785551" y="2902527"/>
            <a:ext cx="1721139" cy="10529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Raspberry</a:t>
            </a:r>
            <a:r>
              <a:rPr lang="pl-PL" b="1" dirty="0"/>
              <a:t> Pi</a:t>
            </a:r>
            <a:br>
              <a:rPr lang="pl-PL" dirty="0"/>
            </a:br>
            <a:r>
              <a:rPr lang="pl-PL" dirty="0"/>
              <a:t>Win 10 </a:t>
            </a:r>
            <a:r>
              <a:rPr lang="pl-PL" dirty="0" err="1"/>
              <a:t>IoT</a:t>
            </a:r>
            <a:endParaRPr lang="pl-PL" dirty="0"/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B9A12090-4DF9-4F4C-8D69-6A3B6F77328A}"/>
              </a:ext>
            </a:extLst>
          </p:cNvPr>
          <p:cNvSpPr/>
          <p:nvPr/>
        </p:nvSpPr>
        <p:spPr>
          <a:xfrm>
            <a:off x="9545779" y="2272145"/>
            <a:ext cx="1925782" cy="21751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b="1" dirty="0"/>
              <a:t>Wizualizacja</a:t>
            </a:r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299D5F83-758A-40F9-B6AD-7C17275E056B}"/>
              </a:ext>
            </a:extLst>
          </p:cNvPr>
          <p:cNvSpPr/>
          <p:nvPr/>
        </p:nvSpPr>
        <p:spPr>
          <a:xfrm>
            <a:off x="9157848" y="2902527"/>
            <a:ext cx="1510156" cy="10529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Firebase</a:t>
            </a:r>
            <a:endParaRPr lang="pl-PL" b="1" dirty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DBD1B5E3-C907-40FC-9E5A-32F7053E0F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902037" y="3429000"/>
            <a:ext cx="88351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873AFFF5-15CC-4D0C-BAE1-F830346EFC1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06690" y="3429000"/>
            <a:ext cx="651158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8A3068FE-E3FE-4BD7-AC73-CE9D48889597}"/>
              </a:ext>
            </a:extLst>
          </p:cNvPr>
          <p:cNvSpPr txBox="1"/>
          <p:nvPr/>
        </p:nvSpPr>
        <p:spPr>
          <a:xfrm>
            <a:off x="5902037" y="3040223"/>
            <a:ext cx="789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WLAN</a:t>
            </a: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EE011125-AD5F-4CE7-9CDD-E201F9300627}"/>
              </a:ext>
            </a:extLst>
          </p:cNvPr>
          <p:cNvSpPr txBox="1"/>
          <p:nvPr/>
        </p:nvSpPr>
        <p:spPr>
          <a:xfrm>
            <a:off x="7079675" y="2129043"/>
            <a:ext cx="78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MQTT</a:t>
            </a: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B640FB99-416C-44BB-B993-3A1B4D41C07E}"/>
              </a:ext>
            </a:extLst>
          </p:cNvPr>
          <p:cNvSpPr txBox="1"/>
          <p:nvPr/>
        </p:nvSpPr>
        <p:spPr>
          <a:xfrm>
            <a:off x="8437416" y="3036075"/>
            <a:ext cx="78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IP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6F5A2C12-5D7E-496B-91E9-802DA24268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2B48EB20-B8C1-423E-8FAB-05A3A8D48C99}"/>
              </a:ext>
            </a:extLst>
          </p:cNvPr>
          <p:cNvSpPr/>
          <p:nvPr/>
        </p:nvSpPr>
        <p:spPr>
          <a:xfrm>
            <a:off x="1454724" y="1787236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DHT22</a:t>
            </a:r>
            <a:br>
              <a:rPr lang="pl-PL" dirty="0"/>
            </a:br>
            <a:r>
              <a:rPr lang="pl-PL" sz="1600" dirty="0"/>
              <a:t>Temperatura + wilgotność</a:t>
            </a:r>
            <a:endParaRPr lang="pl-PL" dirty="0"/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6772113C-A8A4-47D5-BFCD-BFDFE0C4B12F}"/>
              </a:ext>
            </a:extLst>
          </p:cNvPr>
          <p:cNvSpPr/>
          <p:nvPr/>
        </p:nvSpPr>
        <p:spPr>
          <a:xfrm>
            <a:off x="4419595" y="2902527"/>
            <a:ext cx="1482442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ESP8266</a:t>
            </a:r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9D6F1015-F351-40FD-A4D3-2B18D8CCF082}"/>
              </a:ext>
            </a:extLst>
          </p:cNvPr>
          <p:cNvSpPr/>
          <p:nvPr/>
        </p:nvSpPr>
        <p:spPr>
          <a:xfrm>
            <a:off x="1454724" y="4017818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CCS811</a:t>
            </a:r>
            <a:br>
              <a:rPr lang="pl-PL" dirty="0"/>
            </a:br>
            <a:r>
              <a:rPr lang="pl-PL" sz="1400" dirty="0"/>
              <a:t>Zanieczyszczenie</a:t>
            </a:r>
            <a:endParaRPr lang="pl-PL" dirty="0"/>
          </a:p>
        </p:txBody>
      </p:sp>
      <p:cxnSp>
        <p:nvCxnSpPr>
          <p:cNvPr id="38" name="Łącznik: łamany 37">
            <a:extLst>
              <a:ext uri="{FF2B5EF4-FFF2-40B4-BE49-F238E27FC236}">
                <a16:creationId xmlns:a16="http://schemas.microsoft.com/office/drawing/2014/main" id="{B7BF65D5-E7B4-4A8C-9CED-1E7A16DAE0E5}"/>
              </a:ext>
            </a:extLst>
          </p:cNvPr>
          <p:cNvCxnSpPr>
            <a:cxnSpLocks/>
            <a:stCxn id="4" idx="3"/>
            <a:endCxn id="3" idx="2"/>
          </p:cNvCxnSpPr>
          <p:nvPr/>
        </p:nvCxnSpPr>
        <p:spPr>
          <a:xfrm flipV="1">
            <a:off x="3380507" y="3955473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Łącznik: łamany 40">
            <a:extLst>
              <a:ext uri="{FF2B5EF4-FFF2-40B4-BE49-F238E27FC236}">
                <a16:creationId xmlns:a16="http://schemas.microsoft.com/office/drawing/2014/main" id="{523C0BC7-DEF5-4EB5-BDEF-52B5DFE53993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3380507" y="2313709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765945EE-C8DC-49C1-A926-35F717BAD5B2}"/>
              </a:ext>
            </a:extLst>
          </p:cNvPr>
          <p:cNvSpPr txBox="1"/>
          <p:nvPr/>
        </p:nvSpPr>
        <p:spPr>
          <a:xfrm>
            <a:off x="3752848" y="1888958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OneWire</a:t>
            </a:r>
            <a:endParaRPr lang="pl-PL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44B34F65-3432-4367-B4ED-3115C69C849A}"/>
              </a:ext>
            </a:extLst>
          </p:cNvPr>
          <p:cNvSpPr txBox="1"/>
          <p:nvPr/>
        </p:nvSpPr>
        <p:spPr>
          <a:xfrm>
            <a:off x="3752848" y="4599710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</a:t>
            </a:r>
            <a:r>
              <a:rPr lang="pl-PL" b="1" baseline="30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2</a:t>
            </a:r>
            <a:r>
              <a:rPr lang="pl-PL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5201339-F6CC-471B-8464-C1807A6AE2F5}"/>
              </a:ext>
            </a:extLst>
          </p:cNvPr>
          <p:cNvSpPr txBox="1"/>
          <p:nvPr/>
        </p:nvSpPr>
        <p:spPr>
          <a:xfrm>
            <a:off x="677430" y="3019851"/>
            <a:ext cx="1723158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Kompensacja temperaturowa </a:t>
            </a:r>
            <a:br>
              <a:rPr lang="pl-PL" sz="1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pl-PL" sz="1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 wilgotnościowa</a:t>
            </a:r>
          </a:p>
        </p:txBody>
      </p:sp>
      <p:cxnSp>
        <p:nvCxnSpPr>
          <p:cNvPr id="56" name="Łącznik prosty 55">
            <a:extLst>
              <a:ext uri="{FF2B5EF4-FFF2-40B4-BE49-F238E27FC236}">
                <a16:creationId xmlns:a16="http://schemas.microsoft.com/office/drawing/2014/main" id="{302ECFE5-CDAF-4DEE-88AB-5E3F0C4FC772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2417616" y="2840182"/>
            <a:ext cx="0" cy="1177636"/>
          </a:xfrm>
          <a:prstGeom prst="line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ytuł 9">
            <a:extLst>
              <a:ext uri="{FF2B5EF4-FFF2-40B4-BE49-F238E27FC236}">
                <a16:creationId xmlns:a16="http://schemas.microsoft.com/office/drawing/2014/main" id="{593C8C6B-DF6C-4A85-AF58-89E93EC0E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Część sensoryczna</a:t>
            </a:r>
          </a:p>
        </p:txBody>
      </p:sp>
    </p:spTree>
    <p:extLst>
      <p:ext uri="{BB962C8B-B14F-4D97-AF65-F5344CB8AC3E}">
        <p14:creationId xmlns:p14="http://schemas.microsoft.com/office/powerpoint/2010/main" val="365727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0415F1C-DCD8-491D-A905-423F26B7B1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24" y="2933701"/>
            <a:ext cx="9780352" cy="9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4" name="Tytuł 3">
            <a:extLst>
              <a:ext uri="{FF2B5EF4-FFF2-40B4-BE49-F238E27FC236}">
                <a16:creationId xmlns:a16="http://schemas.microsoft.com/office/drawing/2014/main" id="{5F116DBC-2718-448B-876C-3A545CA15E8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/>
              <a:t>Ramka </a:t>
            </a:r>
            <a:r>
              <a:rPr lang="pl-PL" dirty="0" err="1"/>
              <a:t>AirLution</a:t>
            </a:r>
            <a:endParaRPr lang="pl-PL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567847C3-C79B-4AFC-BB00-661194AE30F1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6" name="Grupa 5">
              <a:extLst>
                <a:ext uri="{FF2B5EF4-FFF2-40B4-BE49-F238E27FC236}">
                  <a16:creationId xmlns:a16="http://schemas.microsoft.com/office/drawing/2014/main" id="{961595C7-9843-4415-A417-A960938FD84C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8" name="Prostokąt: zaokrąglone rogi 7">
                <a:extLst>
                  <a:ext uri="{FF2B5EF4-FFF2-40B4-BE49-F238E27FC236}">
                    <a16:creationId xmlns:a16="http://schemas.microsoft.com/office/drawing/2014/main" id="{A90B550F-E58C-4778-8403-43EB43E1E9EE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9" name="Grupa 8">
                <a:extLst>
                  <a:ext uri="{FF2B5EF4-FFF2-40B4-BE49-F238E27FC236}">
                    <a16:creationId xmlns:a16="http://schemas.microsoft.com/office/drawing/2014/main" id="{ACCBD243-12C3-448C-9E52-29B00A3653DA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0" name="Obraz 9">
                  <a:extLst>
                    <a:ext uri="{FF2B5EF4-FFF2-40B4-BE49-F238E27FC236}">
                      <a16:creationId xmlns:a16="http://schemas.microsoft.com/office/drawing/2014/main" id="{FC54F59D-AF9E-4C19-A02F-53EE033ED0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1" name="Obraz 10">
                  <a:extLst>
                    <a:ext uri="{FF2B5EF4-FFF2-40B4-BE49-F238E27FC236}">
                      <a16:creationId xmlns:a16="http://schemas.microsoft.com/office/drawing/2014/main" id="{22B78792-27F7-48CB-A839-98C195A389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61A57890-0CE0-4E27-9017-E74E5A8D3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4028B64-2797-450B-8D98-AD10FC648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87344" l="10000" r="90000"/>
                    </a14:imgEffect>
                  </a14:imgLayer>
                </a14:imgProps>
              </a:ext>
            </a:extLst>
          </a:blip>
          <a:srcRect t="12419" b="12419"/>
          <a:stretch/>
        </p:blipFill>
        <p:spPr>
          <a:xfrm rot="18784282">
            <a:off x="1467323" y="2473684"/>
            <a:ext cx="2249836" cy="1691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Wemos D1 mini V2">
            <a:extLst>
              <a:ext uri="{FF2B5EF4-FFF2-40B4-BE49-F238E27FC236}">
                <a16:creationId xmlns:a16="http://schemas.microsoft.com/office/drawing/2014/main" id="{7AB8CBFA-0DFD-4EAA-84C3-868F6D6B6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759" b="83241" l="18594" r="80781">
                        <a14:foregroundMark x1="57240" y1="72870" x2="57240" y2="72870"/>
                        <a14:foregroundMark x1="71094" y1="60648" x2="79115" y2="54352"/>
                        <a14:foregroundMark x1="22083" y1="42593" x2="44063" y2="69444"/>
                        <a14:backgroundMark x1="58490" y1="75463" x2="58490" y2="75463"/>
                        <a14:backgroundMark x1="75625" y1="59352" x2="70625" y2="66019"/>
                        <a14:backgroundMark x1="47240" y1="71574" x2="47240" y2="71574"/>
                        <a14:backgroundMark x1="47292" y1="70185" x2="47292" y2="70185"/>
                        <a14:backgroundMark x1="68854" y1="62593" x2="68854" y2="62593"/>
                        <a14:backgroundMark x1="21563" y1="44444" x2="42760" y2="70648"/>
                        <a14:backgroundMark x1="24219" y1="47130" x2="24219" y2="47130"/>
                        <a14:backgroundMark x1="23906" y1="46019" x2="23906" y2="46019"/>
                        <a14:backgroundMark x1="59167" y1="73426" x2="59167" y2="73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5305" r="17416" b="15305"/>
          <a:stretch/>
        </p:blipFill>
        <p:spPr bwMode="auto">
          <a:xfrm>
            <a:off x="4351335" y="1161519"/>
            <a:ext cx="2852406" cy="17084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ccs 811">
            <a:extLst>
              <a:ext uri="{FF2B5EF4-FFF2-40B4-BE49-F238E27FC236}">
                <a16:creationId xmlns:a16="http://schemas.microsoft.com/office/drawing/2014/main" id="{8B077FC9-9D3D-47E2-ACE2-D363AF6AE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6167" l="667" r="100000">
                        <a14:foregroundMark x1="60000" y1="33000" x2="60000" y2="33000"/>
                        <a14:foregroundMark x1="86000" y1="32000" x2="86000" y2="32000"/>
                        <a14:foregroundMark x1="27833" y1="77333" x2="27833" y2="77333"/>
                        <a14:foregroundMark x1="61000" y1="78500" x2="61000" y2="78500"/>
                        <a14:foregroundMark x1="52333" y1="78500" x2="52333" y2="7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11634"/>
          <a:stretch/>
        </p:blipFill>
        <p:spPr bwMode="auto">
          <a:xfrm>
            <a:off x="8581571" y="2830286"/>
            <a:ext cx="1274320" cy="9778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A33600D1-744A-46B6-A027-81A3085921C4}"/>
              </a:ext>
            </a:extLst>
          </p:cNvPr>
          <p:cNvSpPr txBox="1"/>
          <p:nvPr/>
        </p:nvSpPr>
        <p:spPr>
          <a:xfrm>
            <a:off x="1206377" y="4349024"/>
            <a:ext cx="2852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pl-PL" dirty="0"/>
              <a:t>DHT22 (11)</a:t>
            </a:r>
            <a:endParaRPr lang="pl-PL" sz="1200" b="0" dirty="0"/>
          </a:p>
          <a:p>
            <a:r>
              <a:rPr lang="pl-PL" sz="1200" u="sng" dirty="0"/>
              <a:t>HUMIDITY</a:t>
            </a:r>
            <a:endParaRPr lang="pl-PL" sz="1800" u="sng" dirty="0"/>
          </a:p>
          <a:p>
            <a:r>
              <a:rPr lang="pl-PL" sz="1800" b="0" dirty="0"/>
              <a:t>20 - 95%RH ± 5%</a:t>
            </a:r>
          </a:p>
          <a:p>
            <a:r>
              <a:rPr lang="pl-PL" sz="1200" u="sng" dirty="0"/>
              <a:t>TEMPERATURE</a:t>
            </a:r>
          </a:p>
          <a:p>
            <a:r>
              <a:rPr lang="pl-PL" sz="1800" b="0" dirty="0"/>
              <a:t>    0 - 50 °C   ± 2°C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87FED92-7543-4039-BE91-09B17D28432E}"/>
              </a:ext>
            </a:extLst>
          </p:cNvPr>
          <p:cNvSpPr txBox="1"/>
          <p:nvPr/>
        </p:nvSpPr>
        <p:spPr>
          <a:xfrm>
            <a:off x="7792528" y="4349024"/>
            <a:ext cx="285240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pl-PL" dirty="0"/>
              <a:t>CCS811</a:t>
            </a:r>
          </a:p>
          <a:p>
            <a:r>
              <a:rPr lang="pl-PL" sz="1200" u="sng" dirty="0"/>
              <a:t>TVOC</a:t>
            </a:r>
            <a:r>
              <a:rPr lang="pl-PL" sz="1800" b="0" dirty="0"/>
              <a:t> </a:t>
            </a:r>
          </a:p>
          <a:p>
            <a:r>
              <a:rPr lang="pl-PL" sz="1800" b="0" dirty="0"/>
              <a:t>0 - 1,187 </a:t>
            </a:r>
            <a:r>
              <a:rPr lang="pl-PL" sz="1800" b="0" dirty="0" err="1"/>
              <a:t>ppb</a:t>
            </a:r>
            <a:endParaRPr lang="pl-PL" sz="1800" b="0" dirty="0"/>
          </a:p>
          <a:p>
            <a:r>
              <a:rPr lang="pl-PL" sz="1200" u="sng" dirty="0"/>
              <a:t>eCO2</a:t>
            </a:r>
            <a:r>
              <a:rPr lang="pl-PL" sz="1800" b="0" dirty="0"/>
              <a:t> </a:t>
            </a:r>
          </a:p>
          <a:p>
            <a:r>
              <a:rPr lang="pl-PL" sz="1800" b="0" dirty="0"/>
              <a:t>400 - 8,192 </a:t>
            </a:r>
            <a:r>
              <a:rPr lang="pl-PL" sz="1800" b="0" dirty="0" err="1"/>
              <a:t>ppm</a:t>
            </a:r>
            <a:endParaRPr lang="pl-PL" sz="1800" b="0" dirty="0"/>
          </a:p>
        </p:txBody>
      </p:sp>
      <p:pic>
        <p:nvPicPr>
          <p:cNvPr id="4098" name="Picture 2" descr="Image result for esp8266 logo">
            <a:extLst>
              <a:ext uri="{FF2B5EF4-FFF2-40B4-BE49-F238E27FC236}">
                <a16:creationId xmlns:a16="http://schemas.microsoft.com/office/drawing/2014/main" id="{C47F916B-EBFD-4E75-A33A-D63EF46F6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161" y="2905866"/>
            <a:ext cx="1890845" cy="52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rduino logo">
            <a:extLst>
              <a:ext uri="{FF2B5EF4-FFF2-40B4-BE49-F238E27FC236}">
                <a16:creationId xmlns:a16="http://schemas.microsoft.com/office/drawing/2014/main" id="{CFADA3C9-E1BE-45B3-A81A-872EA1646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8" t="10978" r="10978" b="10978"/>
          <a:stretch/>
        </p:blipFill>
        <p:spPr bwMode="auto">
          <a:xfrm>
            <a:off x="6364953" y="927535"/>
            <a:ext cx="954106" cy="954107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I2C logo">
            <a:extLst>
              <a:ext uri="{FF2B5EF4-FFF2-40B4-BE49-F238E27FC236}">
                <a16:creationId xmlns:a16="http://schemas.microsoft.com/office/drawing/2014/main" id="{1DC42A7A-9B3B-48C5-96D7-8884810C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837" y="2340890"/>
            <a:ext cx="954107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1 wire protocol logo">
            <a:extLst>
              <a:ext uri="{FF2B5EF4-FFF2-40B4-BE49-F238E27FC236}">
                <a16:creationId xmlns:a16="http://schemas.microsoft.com/office/drawing/2014/main" id="{FA2F463D-3A86-4828-BFD5-2E7AEDEAE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t="6875" r="12550" b="57654"/>
          <a:stretch/>
        </p:blipFill>
        <p:spPr bwMode="auto">
          <a:xfrm>
            <a:off x="896960" y="2340890"/>
            <a:ext cx="1380991" cy="415842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C16BB61E-5422-447C-8163-0C71287A1CC8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D88644A4-DE75-4A4B-9DC5-2567EF537384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14" name="Prostokąt: zaokrąglone rogi 13">
                <a:extLst>
                  <a:ext uri="{FF2B5EF4-FFF2-40B4-BE49-F238E27FC236}">
                    <a16:creationId xmlns:a16="http://schemas.microsoft.com/office/drawing/2014/main" id="{2C6C2193-138C-40EA-8E0E-F688334CD89B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5" name="Grupa 14">
                <a:extLst>
                  <a:ext uri="{FF2B5EF4-FFF2-40B4-BE49-F238E27FC236}">
                    <a16:creationId xmlns:a16="http://schemas.microsoft.com/office/drawing/2014/main" id="{8780D5CE-78A1-493F-B786-0FBFF46AB150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6" name="Obraz 15">
                  <a:extLst>
                    <a:ext uri="{FF2B5EF4-FFF2-40B4-BE49-F238E27FC236}">
                      <a16:creationId xmlns:a16="http://schemas.microsoft.com/office/drawing/2014/main" id="{5A2EA32C-6BE2-4011-B391-770EE8F637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7" name="Obraz 16">
                  <a:extLst>
                    <a:ext uri="{FF2B5EF4-FFF2-40B4-BE49-F238E27FC236}">
                      <a16:creationId xmlns:a16="http://schemas.microsoft.com/office/drawing/2014/main" id="{3321FA12-22AF-4123-9FF6-6ADB31FE0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7926343E-5974-4C3B-860D-76C423BD7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0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a 56">
            <a:extLst>
              <a:ext uri="{FF2B5EF4-FFF2-40B4-BE49-F238E27FC236}">
                <a16:creationId xmlns:a16="http://schemas.microsoft.com/office/drawing/2014/main" id="{AFFECE5E-3E6B-4AD3-88BF-3929CDDD33FE}"/>
              </a:ext>
            </a:extLst>
          </p:cNvPr>
          <p:cNvGrpSpPr/>
          <p:nvPr/>
        </p:nvGrpSpPr>
        <p:grpSpPr>
          <a:xfrm>
            <a:off x="677430" y="1787236"/>
            <a:ext cx="10794131" cy="3283528"/>
            <a:chOff x="677430" y="1787236"/>
            <a:chExt cx="10794131" cy="3283528"/>
          </a:xfrm>
        </p:grpSpPr>
        <p:grpSp>
          <p:nvGrpSpPr>
            <p:cNvPr id="54" name="Grupa 53">
              <a:extLst>
                <a:ext uri="{FF2B5EF4-FFF2-40B4-BE49-F238E27FC236}">
                  <a16:creationId xmlns:a16="http://schemas.microsoft.com/office/drawing/2014/main" id="{B02860A3-1668-486C-809A-29C97D29E7ED}"/>
                </a:ext>
              </a:extLst>
            </p:cNvPr>
            <p:cNvGrpSpPr/>
            <p:nvPr/>
          </p:nvGrpSpPr>
          <p:grpSpPr>
            <a:xfrm>
              <a:off x="677430" y="1787236"/>
              <a:ext cx="10794131" cy="3283528"/>
              <a:chOff x="677430" y="1787236"/>
              <a:chExt cx="10794131" cy="3283528"/>
            </a:xfrm>
          </p:grpSpPr>
          <p:sp>
            <p:nvSpPr>
              <p:cNvPr id="48" name="Prostokąt 47">
                <a:extLst>
                  <a:ext uri="{FF2B5EF4-FFF2-40B4-BE49-F238E27FC236}">
                    <a16:creationId xmlns:a16="http://schemas.microsoft.com/office/drawing/2014/main" id="{F18A6C01-DE00-4510-BD47-91344546D14F}"/>
                  </a:ext>
                </a:extLst>
              </p:cNvPr>
              <p:cNvSpPr/>
              <p:nvPr/>
            </p:nvSpPr>
            <p:spPr>
              <a:xfrm>
                <a:off x="5410197" y="2507673"/>
                <a:ext cx="4003964" cy="174220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Prostokąt: zaokrąglone rogi 1">
                <a:extLst>
                  <a:ext uri="{FF2B5EF4-FFF2-40B4-BE49-F238E27FC236}">
                    <a16:creationId xmlns:a16="http://schemas.microsoft.com/office/drawing/2014/main" id="{2B48EB20-B8C1-423E-8FAB-05A3A8D48C99}"/>
                  </a:ext>
                </a:extLst>
              </p:cNvPr>
              <p:cNvSpPr/>
              <p:nvPr/>
            </p:nvSpPr>
            <p:spPr>
              <a:xfrm>
                <a:off x="1454724" y="1787236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DHT22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Temperatura + wilgotność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" name="Prostokąt: zaokrąglone rogi 2">
                <a:extLst>
                  <a:ext uri="{FF2B5EF4-FFF2-40B4-BE49-F238E27FC236}">
                    <a16:creationId xmlns:a16="http://schemas.microsoft.com/office/drawing/2014/main" id="{6772113C-A8A4-47D5-BFCD-BFDFE0C4B12F}"/>
                  </a:ext>
                </a:extLst>
              </p:cNvPr>
              <p:cNvSpPr/>
              <p:nvPr/>
            </p:nvSpPr>
            <p:spPr>
              <a:xfrm>
                <a:off x="4419595" y="2902527"/>
                <a:ext cx="1482442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ESP8266</a:t>
                </a:r>
              </a:p>
            </p:txBody>
          </p:sp>
          <p:sp>
            <p:nvSpPr>
              <p:cNvPr id="4" name="Prostokąt: zaokrąglone rogi 3">
                <a:extLst>
                  <a:ext uri="{FF2B5EF4-FFF2-40B4-BE49-F238E27FC236}">
                    <a16:creationId xmlns:a16="http://schemas.microsoft.com/office/drawing/2014/main" id="{9D6F1015-F351-40FD-A4D3-2B18D8CCF082}"/>
                  </a:ext>
                </a:extLst>
              </p:cNvPr>
              <p:cNvSpPr/>
              <p:nvPr/>
            </p:nvSpPr>
            <p:spPr>
              <a:xfrm>
                <a:off x="1454724" y="4017818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CCS811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Zanieczyszczenie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" name="Prostokąt: zaokrąglone rogi 4">
                <a:extLst>
                  <a:ext uri="{FF2B5EF4-FFF2-40B4-BE49-F238E27FC236}">
                    <a16:creationId xmlns:a16="http://schemas.microsoft.com/office/drawing/2014/main" id="{47B46D19-85BE-4220-8EAE-897274FF6640}"/>
                  </a:ext>
                </a:extLst>
              </p:cNvPr>
              <p:cNvSpPr/>
              <p:nvPr/>
            </p:nvSpPr>
            <p:spPr>
              <a:xfrm>
                <a:off x="6785551" y="2902527"/>
                <a:ext cx="1721139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Raspberry</a:t>
                </a:r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Pi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Win 10 </a:t>
                </a:r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IoT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Prostokąt: zaokrąglone rogi 6">
                <a:extLst>
                  <a:ext uri="{FF2B5EF4-FFF2-40B4-BE49-F238E27FC236}">
                    <a16:creationId xmlns:a16="http://schemas.microsoft.com/office/drawing/2014/main" id="{B9A12090-4DF9-4F4C-8D69-6A3B6F77328A}"/>
                  </a:ext>
                </a:extLst>
              </p:cNvPr>
              <p:cNvSpPr/>
              <p:nvPr/>
            </p:nvSpPr>
            <p:spPr>
              <a:xfrm>
                <a:off x="9545779" y="2272145"/>
                <a:ext cx="1925782" cy="217516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Wizualizacja</a:t>
                </a:r>
              </a:p>
            </p:txBody>
          </p:sp>
          <p:sp>
            <p:nvSpPr>
              <p:cNvPr id="6" name="Prostokąt: zaokrąglone rogi 5">
                <a:extLst>
                  <a:ext uri="{FF2B5EF4-FFF2-40B4-BE49-F238E27FC236}">
                    <a16:creationId xmlns:a16="http://schemas.microsoft.com/office/drawing/2014/main" id="{299D5F83-758A-40F9-B6AD-7C17275E056B}"/>
                  </a:ext>
                </a:extLst>
              </p:cNvPr>
              <p:cNvSpPr/>
              <p:nvPr/>
            </p:nvSpPr>
            <p:spPr>
              <a:xfrm>
                <a:off x="9157848" y="2902527"/>
                <a:ext cx="1510156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Firebase</a:t>
                </a:r>
                <a:endParaRPr lang="pl-PL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24" name="Łącznik prosty 23">
                <a:extLst>
                  <a:ext uri="{FF2B5EF4-FFF2-40B4-BE49-F238E27FC236}">
                    <a16:creationId xmlns:a16="http://schemas.microsoft.com/office/drawing/2014/main" id="{DBD1B5E3-C907-40FC-9E5A-32F7053E0F8E}"/>
                  </a:ext>
                </a:extLst>
              </p:cNvPr>
              <p:cNvCxnSpPr>
                <a:cxnSpLocks/>
                <a:stCxn id="3" idx="3"/>
                <a:endCxn id="5" idx="1"/>
              </p:cNvCxnSpPr>
              <p:nvPr/>
            </p:nvCxnSpPr>
            <p:spPr>
              <a:xfrm>
                <a:off x="5902037" y="3429000"/>
                <a:ext cx="88351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>
                <a:extLst>
                  <a:ext uri="{FF2B5EF4-FFF2-40B4-BE49-F238E27FC236}">
                    <a16:creationId xmlns:a16="http://schemas.microsoft.com/office/drawing/2014/main" id="{873AFFF5-15CC-4D0C-BAE1-F830346EFC1A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8506690" y="3429000"/>
                <a:ext cx="65115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: łamany 37">
                <a:extLst>
                  <a:ext uri="{FF2B5EF4-FFF2-40B4-BE49-F238E27FC236}">
                    <a16:creationId xmlns:a16="http://schemas.microsoft.com/office/drawing/2014/main" id="{B7BF65D5-E7B4-4A8C-9CED-1E7A16DAE0E5}"/>
                  </a:ext>
                </a:extLst>
              </p:cNvPr>
              <p:cNvCxnSpPr>
                <a:cxnSpLocks/>
                <a:stCxn id="4" idx="3"/>
                <a:endCxn id="3" idx="2"/>
              </p:cNvCxnSpPr>
              <p:nvPr/>
            </p:nvCxnSpPr>
            <p:spPr>
              <a:xfrm flipV="1">
                <a:off x="3380507" y="3955473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Łącznik: łamany 40">
                <a:extLst>
                  <a:ext uri="{FF2B5EF4-FFF2-40B4-BE49-F238E27FC236}">
                    <a16:creationId xmlns:a16="http://schemas.microsoft.com/office/drawing/2014/main" id="{523C0BC7-DEF5-4EB5-BDEF-52B5DFE53993}"/>
                  </a:ext>
                </a:extLst>
              </p:cNvPr>
              <p:cNvCxnSpPr>
                <a:cxnSpLocks/>
                <a:stCxn id="2" idx="3"/>
                <a:endCxn id="3" idx="0"/>
              </p:cNvCxnSpPr>
              <p:nvPr/>
            </p:nvCxnSpPr>
            <p:spPr>
              <a:xfrm>
                <a:off x="3380507" y="2313709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pole tekstowe 45">
                <a:extLst>
                  <a:ext uri="{FF2B5EF4-FFF2-40B4-BE49-F238E27FC236}">
                    <a16:creationId xmlns:a16="http://schemas.microsoft.com/office/drawing/2014/main" id="{8A3068FE-E3FE-4BD7-AC73-CE9D48889597}"/>
                  </a:ext>
                </a:extLst>
              </p:cNvPr>
              <p:cNvSpPr txBox="1"/>
              <p:nvPr/>
            </p:nvSpPr>
            <p:spPr>
              <a:xfrm>
                <a:off x="5902037" y="3040223"/>
                <a:ext cx="789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WLAN</a:t>
                </a:r>
              </a:p>
            </p:txBody>
          </p:sp>
          <p:sp>
            <p:nvSpPr>
              <p:cNvPr id="47" name="pole tekstowe 46">
                <a:extLst>
                  <a:ext uri="{FF2B5EF4-FFF2-40B4-BE49-F238E27FC236}">
                    <a16:creationId xmlns:a16="http://schemas.microsoft.com/office/drawing/2014/main" id="{EE011125-AD5F-4CE7-9CDD-E201F9300627}"/>
                  </a:ext>
                </a:extLst>
              </p:cNvPr>
              <p:cNvSpPr txBox="1"/>
              <p:nvPr/>
            </p:nvSpPr>
            <p:spPr>
              <a:xfrm>
                <a:off x="7079675" y="2129043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MQTT</a:t>
                </a:r>
              </a:p>
            </p:txBody>
          </p:sp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765945EE-C8DC-49C1-A926-35F717BAD5B2}"/>
                  </a:ext>
                </a:extLst>
              </p:cNvPr>
              <p:cNvSpPr txBox="1"/>
              <p:nvPr/>
            </p:nvSpPr>
            <p:spPr>
              <a:xfrm>
                <a:off x="3752848" y="1888958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OneWire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0" name="pole tekstowe 49">
                <a:extLst>
                  <a:ext uri="{FF2B5EF4-FFF2-40B4-BE49-F238E27FC236}">
                    <a16:creationId xmlns:a16="http://schemas.microsoft.com/office/drawing/2014/main" id="{44B34F65-3432-4367-B4ED-3115C69C849A}"/>
                  </a:ext>
                </a:extLst>
              </p:cNvPr>
              <p:cNvSpPr txBox="1"/>
              <p:nvPr/>
            </p:nvSpPr>
            <p:spPr>
              <a:xfrm>
                <a:off x="3752848" y="4599710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pl-PL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35201339-F6CC-471B-8464-C1807A6AE2F5}"/>
                  </a:ext>
                </a:extLst>
              </p:cNvPr>
              <p:cNvSpPr txBox="1"/>
              <p:nvPr/>
            </p:nvSpPr>
            <p:spPr>
              <a:xfrm>
                <a:off x="677430" y="3019851"/>
                <a:ext cx="172315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Kompensacja temperaturowa </a:t>
                </a:r>
                <a:b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 wilgotnościowa</a:t>
                </a:r>
              </a:p>
            </p:txBody>
          </p:sp>
          <p:sp>
            <p:nvSpPr>
              <p:cNvPr id="53" name="pole tekstowe 52">
                <a:extLst>
                  <a:ext uri="{FF2B5EF4-FFF2-40B4-BE49-F238E27FC236}">
                    <a16:creationId xmlns:a16="http://schemas.microsoft.com/office/drawing/2014/main" id="{B640FB99-416C-44BB-B993-3A1B4D41C07E}"/>
                  </a:ext>
                </a:extLst>
              </p:cNvPr>
              <p:cNvSpPr txBox="1"/>
              <p:nvPr/>
            </p:nvSpPr>
            <p:spPr>
              <a:xfrm>
                <a:off x="8437416" y="3036075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IP</a:t>
                </a:r>
              </a:p>
            </p:txBody>
          </p:sp>
        </p:grpSp>
        <p:cxnSp>
          <p:nvCxnSpPr>
            <p:cNvPr id="56" name="Łącznik prosty 55">
              <a:extLst>
                <a:ext uri="{FF2B5EF4-FFF2-40B4-BE49-F238E27FC236}">
                  <a16:creationId xmlns:a16="http://schemas.microsoft.com/office/drawing/2014/main" id="{302ECFE5-CDAF-4DEE-88AB-5E3F0C4FC772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>
              <a:off x="2417616" y="2840182"/>
              <a:ext cx="0" cy="1177636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ytuł 10">
            <a:extLst>
              <a:ext uri="{FF2B5EF4-FFF2-40B4-BE49-F238E27FC236}">
                <a16:creationId xmlns:a16="http://schemas.microsoft.com/office/drawing/2014/main" id="{C6237B8E-08FA-452D-B63C-054E7DFBDA9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/>
              <a:t>Diagram</a:t>
            </a:r>
            <a:r>
              <a:rPr lang="pl-PL" baseline="0" dirty="0"/>
              <a:t> logiczny systemu</a:t>
            </a:r>
            <a:endParaRPr lang="pl-PL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7FE31B7-1B57-4E17-99EA-6E377ACA4C79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31AA4ABA-BE9D-43DC-B9EF-1CE384F76417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7" name="Prostokąt: zaokrąglone rogi 26">
                <a:extLst>
                  <a:ext uri="{FF2B5EF4-FFF2-40B4-BE49-F238E27FC236}">
                    <a16:creationId xmlns:a16="http://schemas.microsoft.com/office/drawing/2014/main" id="{0EBBFA9F-A3F4-4D14-905C-8DDA55E69A68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9" name="Grupa 28">
                <a:extLst>
                  <a:ext uri="{FF2B5EF4-FFF2-40B4-BE49-F238E27FC236}">
                    <a16:creationId xmlns:a16="http://schemas.microsoft.com/office/drawing/2014/main" id="{645AA0EE-3954-480F-B942-743E390AD7B5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2772697A-B639-439C-B630-417DB102A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1" name="Obraz 30">
                  <a:extLst>
                    <a:ext uri="{FF2B5EF4-FFF2-40B4-BE49-F238E27FC236}">
                      <a16:creationId xmlns:a16="http://schemas.microsoft.com/office/drawing/2014/main" id="{4EFCA9BF-2DB3-49EE-B18C-513812AF6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raz 25">
              <a:extLst>
                <a:ext uri="{FF2B5EF4-FFF2-40B4-BE49-F238E27FC236}">
                  <a16:creationId xmlns:a16="http://schemas.microsoft.com/office/drawing/2014/main" id="{A9D18043-6070-4728-BE44-421B0B58D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489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a 21">
            <a:extLst>
              <a:ext uri="{FF2B5EF4-FFF2-40B4-BE49-F238E27FC236}">
                <a16:creationId xmlns:a16="http://schemas.microsoft.com/office/drawing/2014/main" id="{FD1F1691-30CD-4F88-B306-239A746FFC05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3" name="Grupa 22">
              <a:extLst>
                <a:ext uri="{FF2B5EF4-FFF2-40B4-BE49-F238E27FC236}">
                  <a16:creationId xmlns:a16="http://schemas.microsoft.com/office/drawing/2014/main" id="{EF8C89CA-0482-405D-9325-5BC67D613907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6" name="Prostokąt: zaokrąglone rogi 25">
                <a:extLst>
                  <a:ext uri="{FF2B5EF4-FFF2-40B4-BE49-F238E27FC236}">
                    <a16:creationId xmlns:a16="http://schemas.microsoft.com/office/drawing/2014/main" id="{A35F19E4-C616-4880-8011-E3F96A313DC2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7" name="Grupa 26">
                <a:extLst>
                  <a:ext uri="{FF2B5EF4-FFF2-40B4-BE49-F238E27FC236}">
                    <a16:creationId xmlns:a16="http://schemas.microsoft.com/office/drawing/2014/main" id="{E0FB0E9A-8479-403C-827D-372B393934EF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29" name="Obraz 28">
                  <a:extLst>
                    <a:ext uri="{FF2B5EF4-FFF2-40B4-BE49-F238E27FC236}">
                      <a16:creationId xmlns:a16="http://schemas.microsoft.com/office/drawing/2014/main" id="{1EB8E561-5BB8-4907-9604-EFB5ABC7F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8F7A1D18-0036-4521-84E3-0E20D5F01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BC5508D6-0F7D-4AEB-B545-052E329F0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B9A12090-4DF9-4F4C-8D69-6A3B6F77328A}"/>
              </a:ext>
            </a:extLst>
          </p:cNvPr>
          <p:cNvSpPr/>
          <p:nvPr/>
        </p:nvSpPr>
        <p:spPr>
          <a:xfrm>
            <a:off x="9545779" y="2272145"/>
            <a:ext cx="1925782" cy="21751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b="1" dirty="0"/>
              <a:t>Wizualizacja</a:t>
            </a:r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2B48EB20-B8C1-423E-8FAB-05A3A8D48C99}"/>
              </a:ext>
            </a:extLst>
          </p:cNvPr>
          <p:cNvSpPr/>
          <p:nvPr/>
        </p:nvSpPr>
        <p:spPr>
          <a:xfrm>
            <a:off x="1454724" y="1787236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DHT22</a:t>
            </a:r>
            <a:br>
              <a:rPr lang="pl-PL" dirty="0"/>
            </a:br>
            <a:r>
              <a:rPr lang="pl-PL" sz="1600" dirty="0"/>
              <a:t>Temperatura + wilgotność</a:t>
            </a:r>
            <a:endParaRPr lang="pl-PL" dirty="0"/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9D6F1015-F351-40FD-A4D3-2B18D8CCF082}"/>
              </a:ext>
            </a:extLst>
          </p:cNvPr>
          <p:cNvSpPr/>
          <p:nvPr/>
        </p:nvSpPr>
        <p:spPr>
          <a:xfrm>
            <a:off x="1454724" y="4017818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CCS811</a:t>
            </a:r>
            <a:br>
              <a:rPr lang="pl-PL" dirty="0"/>
            </a:br>
            <a:r>
              <a:rPr lang="pl-PL" sz="1400" dirty="0"/>
              <a:t>Zanieczyszczenie</a:t>
            </a:r>
            <a:endParaRPr lang="pl-PL" dirty="0"/>
          </a:p>
        </p:txBody>
      </p:sp>
      <p:cxnSp>
        <p:nvCxnSpPr>
          <p:cNvPr id="38" name="Łącznik: łamany 37">
            <a:extLst>
              <a:ext uri="{FF2B5EF4-FFF2-40B4-BE49-F238E27FC236}">
                <a16:creationId xmlns:a16="http://schemas.microsoft.com/office/drawing/2014/main" id="{B7BF65D5-E7B4-4A8C-9CED-1E7A16DAE0E5}"/>
              </a:ext>
            </a:extLst>
          </p:cNvPr>
          <p:cNvCxnSpPr>
            <a:cxnSpLocks/>
            <a:stCxn id="4" idx="3"/>
            <a:endCxn id="3" idx="2"/>
          </p:cNvCxnSpPr>
          <p:nvPr/>
        </p:nvCxnSpPr>
        <p:spPr>
          <a:xfrm flipV="1">
            <a:off x="3380507" y="3955473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Łącznik: łamany 40">
            <a:extLst>
              <a:ext uri="{FF2B5EF4-FFF2-40B4-BE49-F238E27FC236}">
                <a16:creationId xmlns:a16="http://schemas.microsoft.com/office/drawing/2014/main" id="{523C0BC7-DEF5-4EB5-BDEF-52B5DFE53993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3380507" y="2313709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765945EE-C8DC-49C1-A926-35F717BAD5B2}"/>
              </a:ext>
            </a:extLst>
          </p:cNvPr>
          <p:cNvSpPr txBox="1"/>
          <p:nvPr/>
        </p:nvSpPr>
        <p:spPr>
          <a:xfrm>
            <a:off x="3752848" y="1888958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OneWire</a:t>
            </a:r>
            <a:endParaRPr lang="pl-PL" dirty="0"/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44B34F65-3432-4367-B4ED-3115C69C849A}"/>
              </a:ext>
            </a:extLst>
          </p:cNvPr>
          <p:cNvSpPr txBox="1"/>
          <p:nvPr/>
        </p:nvSpPr>
        <p:spPr>
          <a:xfrm>
            <a:off x="3752848" y="4599710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</a:t>
            </a:r>
            <a:r>
              <a:rPr lang="pl-PL" baseline="30000" dirty="0"/>
              <a:t>2</a:t>
            </a:r>
            <a:r>
              <a:rPr lang="pl-PL" dirty="0"/>
              <a:t>C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5201339-F6CC-471B-8464-C1807A6AE2F5}"/>
              </a:ext>
            </a:extLst>
          </p:cNvPr>
          <p:cNvSpPr txBox="1"/>
          <p:nvPr/>
        </p:nvSpPr>
        <p:spPr>
          <a:xfrm>
            <a:off x="677430" y="3019851"/>
            <a:ext cx="1723158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Kompensacja temperaturowa </a:t>
            </a:r>
            <a:br>
              <a:rPr lang="pl-PL" sz="1400" dirty="0"/>
            </a:br>
            <a:r>
              <a:rPr lang="pl-PL" sz="1400" dirty="0"/>
              <a:t>i wilgotnościowa</a:t>
            </a:r>
          </a:p>
        </p:txBody>
      </p:sp>
      <p:cxnSp>
        <p:nvCxnSpPr>
          <p:cNvPr id="56" name="Łącznik prosty 55">
            <a:extLst>
              <a:ext uri="{FF2B5EF4-FFF2-40B4-BE49-F238E27FC236}">
                <a16:creationId xmlns:a16="http://schemas.microsoft.com/office/drawing/2014/main" id="{302ECFE5-CDAF-4DEE-88AB-5E3F0C4FC772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2417616" y="2840182"/>
            <a:ext cx="0" cy="1177636"/>
          </a:xfrm>
          <a:prstGeom prst="line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stokąt 7">
            <a:extLst>
              <a:ext uri="{FF2B5EF4-FFF2-40B4-BE49-F238E27FC236}">
                <a16:creationId xmlns:a16="http://schemas.microsoft.com/office/drawing/2014/main" id="{6F5A2C12-5D7E-496B-91E9-802DA24268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F18A6C01-DE00-4510-BD47-91344546D14F}"/>
              </a:ext>
            </a:extLst>
          </p:cNvPr>
          <p:cNvSpPr/>
          <p:nvPr/>
        </p:nvSpPr>
        <p:spPr>
          <a:xfrm>
            <a:off x="5410197" y="2507673"/>
            <a:ext cx="4003964" cy="174220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47B46D19-85BE-4220-8EAE-897274FF6640}"/>
              </a:ext>
            </a:extLst>
          </p:cNvPr>
          <p:cNvSpPr/>
          <p:nvPr/>
        </p:nvSpPr>
        <p:spPr>
          <a:xfrm>
            <a:off x="6785551" y="2902527"/>
            <a:ext cx="1721139" cy="10529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Raspberry</a:t>
            </a:r>
            <a:r>
              <a:rPr lang="pl-PL" b="1" dirty="0"/>
              <a:t> Pi</a:t>
            </a:r>
            <a:br>
              <a:rPr lang="pl-PL" dirty="0"/>
            </a:br>
            <a:r>
              <a:rPr lang="pl-PL" dirty="0"/>
              <a:t>Win 10 </a:t>
            </a:r>
            <a:r>
              <a:rPr lang="pl-PL" dirty="0" err="1"/>
              <a:t>IoT</a:t>
            </a:r>
            <a:endParaRPr lang="pl-PL" dirty="0"/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299D5F83-758A-40F9-B6AD-7C17275E056B}"/>
              </a:ext>
            </a:extLst>
          </p:cNvPr>
          <p:cNvSpPr/>
          <p:nvPr/>
        </p:nvSpPr>
        <p:spPr>
          <a:xfrm>
            <a:off x="9157848" y="2902527"/>
            <a:ext cx="1510156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Firebase</a:t>
            </a:r>
            <a:endParaRPr lang="pl-PL" b="1" dirty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DBD1B5E3-C907-40FC-9E5A-32F7053E0F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902037" y="3429000"/>
            <a:ext cx="88351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873AFFF5-15CC-4D0C-BAE1-F830346EFC1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06690" y="3429000"/>
            <a:ext cx="651158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8A3068FE-E3FE-4BD7-AC73-CE9D48889597}"/>
              </a:ext>
            </a:extLst>
          </p:cNvPr>
          <p:cNvSpPr txBox="1"/>
          <p:nvPr/>
        </p:nvSpPr>
        <p:spPr>
          <a:xfrm>
            <a:off x="5902037" y="3040223"/>
            <a:ext cx="789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WLAN</a:t>
            </a: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EE011125-AD5F-4CE7-9CDD-E201F9300627}"/>
              </a:ext>
            </a:extLst>
          </p:cNvPr>
          <p:cNvSpPr txBox="1"/>
          <p:nvPr/>
        </p:nvSpPr>
        <p:spPr>
          <a:xfrm>
            <a:off x="7079675" y="2129043"/>
            <a:ext cx="78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B640FB99-416C-44BB-B993-3A1B4D41C07E}"/>
              </a:ext>
            </a:extLst>
          </p:cNvPr>
          <p:cNvSpPr txBox="1"/>
          <p:nvPr/>
        </p:nvSpPr>
        <p:spPr>
          <a:xfrm>
            <a:off x="8437416" y="3036075"/>
            <a:ext cx="78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IP</a:t>
            </a:r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6772113C-A8A4-47D5-BFCD-BFDFE0C4B12F}"/>
              </a:ext>
            </a:extLst>
          </p:cNvPr>
          <p:cNvSpPr/>
          <p:nvPr/>
        </p:nvSpPr>
        <p:spPr>
          <a:xfrm>
            <a:off x="4419595" y="2902527"/>
            <a:ext cx="1482442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ESP8266</a:t>
            </a:r>
          </a:p>
        </p:txBody>
      </p:sp>
      <p:sp>
        <p:nvSpPr>
          <p:cNvPr id="10" name="Tytuł 9">
            <a:extLst>
              <a:ext uri="{FF2B5EF4-FFF2-40B4-BE49-F238E27FC236}">
                <a16:creationId xmlns:a16="http://schemas.microsoft.com/office/drawing/2014/main" id="{593C8C6B-DF6C-4A85-AF58-89E93EC0E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Część komunikacyjna</a:t>
            </a:r>
          </a:p>
        </p:txBody>
      </p:sp>
    </p:spTree>
    <p:extLst>
      <p:ext uri="{BB962C8B-B14F-4D97-AF65-F5344CB8AC3E}">
        <p14:creationId xmlns:p14="http://schemas.microsoft.com/office/powerpoint/2010/main" val="7493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7585507A-1498-40C3-90A7-1F7A689E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176" flipH="1">
            <a:off x="3848193" y="2787806"/>
            <a:ext cx="4048711" cy="211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a 3">
            <a:extLst>
              <a:ext uri="{FF2B5EF4-FFF2-40B4-BE49-F238E27FC236}">
                <a16:creationId xmlns:a16="http://schemas.microsoft.com/office/drawing/2014/main" id="{F4CAB198-1D6F-4B7B-90C7-77D50308F2A5}"/>
              </a:ext>
            </a:extLst>
          </p:cNvPr>
          <p:cNvGrpSpPr/>
          <p:nvPr/>
        </p:nvGrpSpPr>
        <p:grpSpPr>
          <a:xfrm>
            <a:off x="971936" y="1042880"/>
            <a:ext cx="2403835" cy="2026167"/>
            <a:chOff x="3628341" y="4147788"/>
            <a:chExt cx="2967724" cy="2501465"/>
          </a:xfrm>
        </p:grpSpPr>
        <p:pic>
          <p:nvPicPr>
            <p:cNvPr id="7" name="Picture 2" descr="Wemos D1 mini V2">
              <a:extLst>
                <a:ext uri="{FF2B5EF4-FFF2-40B4-BE49-F238E27FC236}">
                  <a16:creationId xmlns:a16="http://schemas.microsoft.com/office/drawing/2014/main" id="{09377C86-9EFE-45D7-AE56-D05E76F5D3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759" b="83241" l="18594" r="80781">
                          <a14:foregroundMark x1="57240" y1="72870" x2="57240" y2="72870"/>
                          <a14:foregroundMark x1="71094" y1="60648" x2="79115" y2="54352"/>
                          <a14:foregroundMark x1="22083" y1="42593" x2="44063" y2="69444"/>
                          <a14:backgroundMark x1="58490" y1="75463" x2="58490" y2="75463"/>
                          <a14:backgroundMark x1="75625" y1="59352" x2="70625" y2="66019"/>
                          <a14:backgroundMark x1="47240" y1="71574" x2="47240" y2="71574"/>
                          <a14:backgroundMark x1="47292" y1="70185" x2="47292" y2="70185"/>
                          <a14:backgroundMark x1="68854" y1="62593" x2="68854" y2="62593"/>
                          <a14:backgroundMark x1="21563" y1="44444" x2="42760" y2="70648"/>
                          <a14:backgroundMark x1="24219" y1="47130" x2="24219" y2="47130"/>
                          <a14:backgroundMark x1="23906" y1="46019" x2="23906" y2="46019"/>
                          <a14:backgroundMark x1="59167" y1="73426" x2="59167" y2="734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6" t="15305" r="17416" b="15305"/>
            <a:stretch/>
          </p:blipFill>
          <p:spPr bwMode="auto">
            <a:xfrm>
              <a:off x="3628341" y="4458953"/>
              <a:ext cx="2852406" cy="16312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esp8266 logo">
              <a:extLst>
                <a:ext uri="{FF2B5EF4-FFF2-40B4-BE49-F238E27FC236}">
                  <a16:creationId xmlns:a16="http://schemas.microsoft.com/office/drawing/2014/main" id="{80F8AAB4-D3C9-48A0-A7A7-05C9A4B10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167" y="6126119"/>
              <a:ext cx="1890845" cy="52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arduino logo">
              <a:extLst>
                <a:ext uri="{FF2B5EF4-FFF2-40B4-BE49-F238E27FC236}">
                  <a16:creationId xmlns:a16="http://schemas.microsoft.com/office/drawing/2014/main" id="{5A9E5499-3BD7-4A07-92B3-57805802D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8" t="10978" r="10978" b="10978"/>
            <a:stretch/>
          </p:blipFill>
          <p:spPr bwMode="auto">
            <a:xfrm>
              <a:off x="5641959" y="4147788"/>
              <a:ext cx="954106" cy="9541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6" name="Picture 6" descr="Image result for windows logo png">
            <a:extLst>
              <a:ext uri="{FF2B5EF4-FFF2-40B4-BE49-F238E27FC236}">
                <a16:creationId xmlns:a16="http://schemas.microsoft.com/office/drawing/2014/main" id="{F59EC7B7-78DD-4D40-8C02-7FB605CB8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8" y="2198259"/>
            <a:ext cx="637779" cy="69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Firebase logo">
            <a:extLst>
              <a:ext uri="{FF2B5EF4-FFF2-40B4-BE49-F238E27FC236}">
                <a16:creationId xmlns:a16="http://schemas.microsoft.com/office/drawing/2014/main" id="{A91FFA7C-1237-4196-8212-DD5D1EAB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888" y="4837221"/>
            <a:ext cx="3583709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864BD48A-F943-4B41-BA8B-AE8FF4CDDC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1852" b="88056" l="33229" r="68906"/>
                    </a14:imgEffect>
                  </a14:imgLayer>
                </a14:imgProps>
              </a:ext>
            </a:extLst>
          </a:blip>
          <a:srcRect l="32236" t="11541" r="32236" b="11541"/>
          <a:stretch/>
        </p:blipFill>
        <p:spPr>
          <a:xfrm>
            <a:off x="6314023" y="2048449"/>
            <a:ext cx="820235" cy="998911"/>
          </a:xfrm>
          <a:prstGeom prst="rect">
            <a:avLst/>
          </a:prstGeom>
        </p:spPr>
      </p:pic>
      <p:pic>
        <p:nvPicPr>
          <p:cNvPr id="5128" name="Picture 8" descr="Image result for firebase logo">
            <a:extLst>
              <a:ext uri="{FF2B5EF4-FFF2-40B4-BE49-F238E27FC236}">
                <a16:creationId xmlns:a16="http://schemas.microsoft.com/office/drawing/2014/main" id="{6BE9CFE5-F5B7-4160-919E-9D841940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149" y="4697209"/>
            <a:ext cx="3583709" cy="16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trzałka: w prawo 15">
            <a:extLst>
              <a:ext uri="{FF2B5EF4-FFF2-40B4-BE49-F238E27FC236}">
                <a16:creationId xmlns:a16="http://schemas.microsoft.com/office/drawing/2014/main" id="{00F6CE02-24CC-4261-87C2-4841BD0FA583}"/>
              </a:ext>
            </a:extLst>
          </p:cNvPr>
          <p:cNvSpPr/>
          <p:nvPr/>
        </p:nvSpPr>
        <p:spPr>
          <a:xfrm rot="1382908">
            <a:off x="3241177" y="2500926"/>
            <a:ext cx="772819" cy="452825"/>
          </a:xfrm>
          <a:prstGeom prst="rightArrow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51889678-4253-42D6-9576-150C927FEBFF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13" name="Grupa 12">
              <a:extLst>
                <a:ext uri="{FF2B5EF4-FFF2-40B4-BE49-F238E27FC236}">
                  <a16:creationId xmlns:a16="http://schemas.microsoft.com/office/drawing/2014/main" id="{418B2EEF-2F15-4FDF-9581-389101B12DD9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18" name="Prostokąt: zaokrąglone rogi 17">
                <a:extLst>
                  <a:ext uri="{FF2B5EF4-FFF2-40B4-BE49-F238E27FC236}">
                    <a16:creationId xmlns:a16="http://schemas.microsoft.com/office/drawing/2014/main" id="{8F8AC295-AA45-4CFA-B343-FDBD06ACB11A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9" name="Grupa 18">
                <a:extLst>
                  <a:ext uri="{FF2B5EF4-FFF2-40B4-BE49-F238E27FC236}">
                    <a16:creationId xmlns:a16="http://schemas.microsoft.com/office/drawing/2014/main" id="{C2472AA3-6D1B-424E-B197-02A0896CF1B5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20" name="Obraz 19">
                  <a:extLst>
                    <a:ext uri="{FF2B5EF4-FFF2-40B4-BE49-F238E27FC236}">
                      <a16:creationId xmlns:a16="http://schemas.microsoft.com/office/drawing/2014/main" id="{1AA1C2DE-77B2-4DAC-8556-2B1206C5F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21" name="Obraz 20">
                  <a:extLst>
                    <a:ext uri="{FF2B5EF4-FFF2-40B4-BE49-F238E27FC236}">
                      <a16:creationId xmlns:a16="http://schemas.microsoft.com/office/drawing/2014/main" id="{4ADDECF7-083C-4260-9017-FD2A1E6B9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FD8E458F-5675-4225-A353-7C12E9331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sp>
        <p:nvSpPr>
          <p:cNvPr id="22" name="Strzałka: w prawo 21">
            <a:extLst>
              <a:ext uri="{FF2B5EF4-FFF2-40B4-BE49-F238E27FC236}">
                <a16:creationId xmlns:a16="http://schemas.microsoft.com/office/drawing/2014/main" id="{CC412A34-F100-449B-A3BF-A4CF32E77A72}"/>
              </a:ext>
            </a:extLst>
          </p:cNvPr>
          <p:cNvSpPr/>
          <p:nvPr/>
        </p:nvSpPr>
        <p:spPr>
          <a:xfrm rot="1382908">
            <a:off x="7244867" y="4494981"/>
            <a:ext cx="772819" cy="452825"/>
          </a:xfrm>
          <a:prstGeom prst="rightArrow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47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a 56">
            <a:extLst>
              <a:ext uri="{FF2B5EF4-FFF2-40B4-BE49-F238E27FC236}">
                <a16:creationId xmlns:a16="http://schemas.microsoft.com/office/drawing/2014/main" id="{AFFECE5E-3E6B-4AD3-88BF-3929CDDD33FE}"/>
              </a:ext>
            </a:extLst>
          </p:cNvPr>
          <p:cNvGrpSpPr/>
          <p:nvPr/>
        </p:nvGrpSpPr>
        <p:grpSpPr>
          <a:xfrm>
            <a:off x="677430" y="1787236"/>
            <a:ext cx="10794131" cy="3283528"/>
            <a:chOff x="677430" y="1787236"/>
            <a:chExt cx="10794131" cy="3283528"/>
          </a:xfrm>
        </p:grpSpPr>
        <p:grpSp>
          <p:nvGrpSpPr>
            <p:cNvPr id="54" name="Grupa 53">
              <a:extLst>
                <a:ext uri="{FF2B5EF4-FFF2-40B4-BE49-F238E27FC236}">
                  <a16:creationId xmlns:a16="http://schemas.microsoft.com/office/drawing/2014/main" id="{B02860A3-1668-486C-809A-29C97D29E7ED}"/>
                </a:ext>
              </a:extLst>
            </p:cNvPr>
            <p:cNvGrpSpPr/>
            <p:nvPr/>
          </p:nvGrpSpPr>
          <p:grpSpPr>
            <a:xfrm>
              <a:off x="677430" y="1787236"/>
              <a:ext cx="10794131" cy="3283528"/>
              <a:chOff x="677430" y="1787236"/>
              <a:chExt cx="10794131" cy="3283528"/>
            </a:xfrm>
          </p:grpSpPr>
          <p:sp>
            <p:nvSpPr>
              <p:cNvPr id="48" name="Prostokąt 47">
                <a:extLst>
                  <a:ext uri="{FF2B5EF4-FFF2-40B4-BE49-F238E27FC236}">
                    <a16:creationId xmlns:a16="http://schemas.microsoft.com/office/drawing/2014/main" id="{F18A6C01-DE00-4510-BD47-91344546D14F}"/>
                  </a:ext>
                </a:extLst>
              </p:cNvPr>
              <p:cNvSpPr/>
              <p:nvPr/>
            </p:nvSpPr>
            <p:spPr>
              <a:xfrm>
                <a:off x="5410197" y="2507673"/>
                <a:ext cx="4003964" cy="174220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Prostokąt: zaokrąglone rogi 1">
                <a:extLst>
                  <a:ext uri="{FF2B5EF4-FFF2-40B4-BE49-F238E27FC236}">
                    <a16:creationId xmlns:a16="http://schemas.microsoft.com/office/drawing/2014/main" id="{2B48EB20-B8C1-423E-8FAB-05A3A8D48C99}"/>
                  </a:ext>
                </a:extLst>
              </p:cNvPr>
              <p:cNvSpPr/>
              <p:nvPr/>
            </p:nvSpPr>
            <p:spPr>
              <a:xfrm>
                <a:off x="1454724" y="1787236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DHT22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Temperatura + wilgotność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" name="Prostokąt: zaokrąglone rogi 2">
                <a:extLst>
                  <a:ext uri="{FF2B5EF4-FFF2-40B4-BE49-F238E27FC236}">
                    <a16:creationId xmlns:a16="http://schemas.microsoft.com/office/drawing/2014/main" id="{6772113C-A8A4-47D5-BFCD-BFDFE0C4B12F}"/>
                  </a:ext>
                </a:extLst>
              </p:cNvPr>
              <p:cNvSpPr/>
              <p:nvPr/>
            </p:nvSpPr>
            <p:spPr>
              <a:xfrm>
                <a:off x="4419595" y="2902527"/>
                <a:ext cx="1482442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ESP8266</a:t>
                </a:r>
              </a:p>
            </p:txBody>
          </p:sp>
          <p:sp>
            <p:nvSpPr>
              <p:cNvPr id="4" name="Prostokąt: zaokrąglone rogi 3">
                <a:extLst>
                  <a:ext uri="{FF2B5EF4-FFF2-40B4-BE49-F238E27FC236}">
                    <a16:creationId xmlns:a16="http://schemas.microsoft.com/office/drawing/2014/main" id="{9D6F1015-F351-40FD-A4D3-2B18D8CCF082}"/>
                  </a:ext>
                </a:extLst>
              </p:cNvPr>
              <p:cNvSpPr/>
              <p:nvPr/>
            </p:nvSpPr>
            <p:spPr>
              <a:xfrm>
                <a:off x="1454724" y="4017818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CCS811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Zanieczyszczenie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" name="Prostokąt: zaokrąglone rogi 4">
                <a:extLst>
                  <a:ext uri="{FF2B5EF4-FFF2-40B4-BE49-F238E27FC236}">
                    <a16:creationId xmlns:a16="http://schemas.microsoft.com/office/drawing/2014/main" id="{47B46D19-85BE-4220-8EAE-897274FF6640}"/>
                  </a:ext>
                </a:extLst>
              </p:cNvPr>
              <p:cNvSpPr/>
              <p:nvPr/>
            </p:nvSpPr>
            <p:spPr>
              <a:xfrm>
                <a:off x="6785551" y="2902527"/>
                <a:ext cx="1721139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Raspberry</a:t>
                </a:r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Pi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Win 10 </a:t>
                </a:r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IoT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Prostokąt: zaokrąglone rogi 6">
                <a:extLst>
                  <a:ext uri="{FF2B5EF4-FFF2-40B4-BE49-F238E27FC236}">
                    <a16:creationId xmlns:a16="http://schemas.microsoft.com/office/drawing/2014/main" id="{B9A12090-4DF9-4F4C-8D69-6A3B6F77328A}"/>
                  </a:ext>
                </a:extLst>
              </p:cNvPr>
              <p:cNvSpPr/>
              <p:nvPr/>
            </p:nvSpPr>
            <p:spPr>
              <a:xfrm>
                <a:off x="9545779" y="2272145"/>
                <a:ext cx="1925782" cy="217516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Wizualizacja</a:t>
                </a:r>
              </a:p>
            </p:txBody>
          </p:sp>
          <p:sp>
            <p:nvSpPr>
              <p:cNvPr id="6" name="Prostokąt: zaokrąglone rogi 5">
                <a:extLst>
                  <a:ext uri="{FF2B5EF4-FFF2-40B4-BE49-F238E27FC236}">
                    <a16:creationId xmlns:a16="http://schemas.microsoft.com/office/drawing/2014/main" id="{299D5F83-758A-40F9-B6AD-7C17275E056B}"/>
                  </a:ext>
                </a:extLst>
              </p:cNvPr>
              <p:cNvSpPr/>
              <p:nvPr/>
            </p:nvSpPr>
            <p:spPr>
              <a:xfrm>
                <a:off x="9157848" y="2902527"/>
                <a:ext cx="1510156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Firebase</a:t>
                </a:r>
                <a:endParaRPr lang="pl-PL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24" name="Łącznik prosty 23">
                <a:extLst>
                  <a:ext uri="{FF2B5EF4-FFF2-40B4-BE49-F238E27FC236}">
                    <a16:creationId xmlns:a16="http://schemas.microsoft.com/office/drawing/2014/main" id="{DBD1B5E3-C907-40FC-9E5A-32F7053E0F8E}"/>
                  </a:ext>
                </a:extLst>
              </p:cNvPr>
              <p:cNvCxnSpPr>
                <a:cxnSpLocks/>
                <a:stCxn id="3" idx="3"/>
                <a:endCxn id="5" idx="1"/>
              </p:cNvCxnSpPr>
              <p:nvPr/>
            </p:nvCxnSpPr>
            <p:spPr>
              <a:xfrm>
                <a:off x="5902037" y="3429000"/>
                <a:ext cx="88351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>
                <a:extLst>
                  <a:ext uri="{FF2B5EF4-FFF2-40B4-BE49-F238E27FC236}">
                    <a16:creationId xmlns:a16="http://schemas.microsoft.com/office/drawing/2014/main" id="{873AFFF5-15CC-4D0C-BAE1-F830346EFC1A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8506690" y="3429000"/>
                <a:ext cx="65115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: łamany 37">
                <a:extLst>
                  <a:ext uri="{FF2B5EF4-FFF2-40B4-BE49-F238E27FC236}">
                    <a16:creationId xmlns:a16="http://schemas.microsoft.com/office/drawing/2014/main" id="{B7BF65D5-E7B4-4A8C-9CED-1E7A16DAE0E5}"/>
                  </a:ext>
                </a:extLst>
              </p:cNvPr>
              <p:cNvCxnSpPr>
                <a:cxnSpLocks/>
                <a:stCxn id="4" idx="3"/>
                <a:endCxn id="3" idx="2"/>
              </p:cNvCxnSpPr>
              <p:nvPr/>
            </p:nvCxnSpPr>
            <p:spPr>
              <a:xfrm flipV="1">
                <a:off x="3380507" y="3955473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Łącznik: łamany 40">
                <a:extLst>
                  <a:ext uri="{FF2B5EF4-FFF2-40B4-BE49-F238E27FC236}">
                    <a16:creationId xmlns:a16="http://schemas.microsoft.com/office/drawing/2014/main" id="{523C0BC7-DEF5-4EB5-BDEF-52B5DFE53993}"/>
                  </a:ext>
                </a:extLst>
              </p:cNvPr>
              <p:cNvCxnSpPr>
                <a:cxnSpLocks/>
                <a:stCxn id="2" idx="3"/>
                <a:endCxn id="3" idx="0"/>
              </p:cNvCxnSpPr>
              <p:nvPr/>
            </p:nvCxnSpPr>
            <p:spPr>
              <a:xfrm>
                <a:off x="3380507" y="2313709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pole tekstowe 45">
                <a:extLst>
                  <a:ext uri="{FF2B5EF4-FFF2-40B4-BE49-F238E27FC236}">
                    <a16:creationId xmlns:a16="http://schemas.microsoft.com/office/drawing/2014/main" id="{8A3068FE-E3FE-4BD7-AC73-CE9D48889597}"/>
                  </a:ext>
                </a:extLst>
              </p:cNvPr>
              <p:cNvSpPr txBox="1"/>
              <p:nvPr/>
            </p:nvSpPr>
            <p:spPr>
              <a:xfrm>
                <a:off x="5902037" y="3040223"/>
                <a:ext cx="789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WLAN</a:t>
                </a:r>
              </a:p>
            </p:txBody>
          </p:sp>
          <p:sp>
            <p:nvSpPr>
              <p:cNvPr id="47" name="pole tekstowe 46">
                <a:extLst>
                  <a:ext uri="{FF2B5EF4-FFF2-40B4-BE49-F238E27FC236}">
                    <a16:creationId xmlns:a16="http://schemas.microsoft.com/office/drawing/2014/main" id="{EE011125-AD5F-4CE7-9CDD-E201F9300627}"/>
                  </a:ext>
                </a:extLst>
              </p:cNvPr>
              <p:cNvSpPr txBox="1"/>
              <p:nvPr/>
            </p:nvSpPr>
            <p:spPr>
              <a:xfrm>
                <a:off x="7079675" y="2129043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MQTT</a:t>
                </a:r>
              </a:p>
            </p:txBody>
          </p:sp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765945EE-C8DC-49C1-A926-35F717BAD5B2}"/>
                  </a:ext>
                </a:extLst>
              </p:cNvPr>
              <p:cNvSpPr txBox="1"/>
              <p:nvPr/>
            </p:nvSpPr>
            <p:spPr>
              <a:xfrm>
                <a:off x="3752848" y="1888958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OneWire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0" name="pole tekstowe 49">
                <a:extLst>
                  <a:ext uri="{FF2B5EF4-FFF2-40B4-BE49-F238E27FC236}">
                    <a16:creationId xmlns:a16="http://schemas.microsoft.com/office/drawing/2014/main" id="{44B34F65-3432-4367-B4ED-3115C69C849A}"/>
                  </a:ext>
                </a:extLst>
              </p:cNvPr>
              <p:cNvSpPr txBox="1"/>
              <p:nvPr/>
            </p:nvSpPr>
            <p:spPr>
              <a:xfrm>
                <a:off x="3752848" y="4599710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pl-PL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35201339-F6CC-471B-8464-C1807A6AE2F5}"/>
                  </a:ext>
                </a:extLst>
              </p:cNvPr>
              <p:cNvSpPr txBox="1"/>
              <p:nvPr/>
            </p:nvSpPr>
            <p:spPr>
              <a:xfrm>
                <a:off x="677430" y="3019851"/>
                <a:ext cx="172315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Kompensacja temperaturowa </a:t>
                </a:r>
                <a:b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 wilgotnościowa</a:t>
                </a:r>
              </a:p>
            </p:txBody>
          </p:sp>
          <p:sp>
            <p:nvSpPr>
              <p:cNvPr id="53" name="pole tekstowe 52">
                <a:extLst>
                  <a:ext uri="{FF2B5EF4-FFF2-40B4-BE49-F238E27FC236}">
                    <a16:creationId xmlns:a16="http://schemas.microsoft.com/office/drawing/2014/main" id="{B640FB99-416C-44BB-B993-3A1B4D41C07E}"/>
                  </a:ext>
                </a:extLst>
              </p:cNvPr>
              <p:cNvSpPr txBox="1"/>
              <p:nvPr/>
            </p:nvSpPr>
            <p:spPr>
              <a:xfrm>
                <a:off x="8437416" y="3036075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IP</a:t>
                </a:r>
              </a:p>
            </p:txBody>
          </p:sp>
        </p:grpSp>
        <p:cxnSp>
          <p:nvCxnSpPr>
            <p:cNvPr id="56" name="Łącznik prosty 55">
              <a:extLst>
                <a:ext uri="{FF2B5EF4-FFF2-40B4-BE49-F238E27FC236}">
                  <a16:creationId xmlns:a16="http://schemas.microsoft.com/office/drawing/2014/main" id="{302ECFE5-CDAF-4DEE-88AB-5E3F0C4FC772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>
              <a:off x="2417616" y="2840182"/>
              <a:ext cx="0" cy="1177636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ytuł 10">
            <a:extLst>
              <a:ext uri="{FF2B5EF4-FFF2-40B4-BE49-F238E27FC236}">
                <a16:creationId xmlns:a16="http://schemas.microsoft.com/office/drawing/2014/main" id="{C6237B8E-08FA-452D-B63C-054E7DFBDA9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/>
              <a:t>Diagram</a:t>
            </a:r>
            <a:r>
              <a:rPr lang="pl-PL" baseline="0" dirty="0"/>
              <a:t> logiczny systemu</a:t>
            </a:r>
            <a:endParaRPr lang="pl-PL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7FE31B7-1B57-4E17-99EA-6E377ACA4C79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31AA4ABA-BE9D-43DC-B9EF-1CE384F76417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7" name="Prostokąt: zaokrąglone rogi 26">
                <a:extLst>
                  <a:ext uri="{FF2B5EF4-FFF2-40B4-BE49-F238E27FC236}">
                    <a16:creationId xmlns:a16="http://schemas.microsoft.com/office/drawing/2014/main" id="{0EBBFA9F-A3F4-4D14-905C-8DDA55E69A68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9" name="Grupa 28">
                <a:extLst>
                  <a:ext uri="{FF2B5EF4-FFF2-40B4-BE49-F238E27FC236}">
                    <a16:creationId xmlns:a16="http://schemas.microsoft.com/office/drawing/2014/main" id="{645AA0EE-3954-480F-B942-743E390AD7B5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2772697A-B639-439C-B630-417DB102A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1" name="Obraz 30">
                  <a:extLst>
                    <a:ext uri="{FF2B5EF4-FFF2-40B4-BE49-F238E27FC236}">
                      <a16:creationId xmlns:a16="http://schemas.microsoft.com/office/drawing/2014/main" id="{4EFCA9BF-2DB3-49EE-B18C-513812AF6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raz 25">
              <a:extLst>
                <a:ext uri="{FF2B5EF4-FFF2-40B4-BE49-F238E27FC236}">
                  <a16:creationId xmlns:a16="http://schemas.microsoft.com/office/drawing/2014/main" id="{A9D18043-6070-4728-BE44-421B0B58D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2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a 22">
            <a:extLst>
              <a:ext uri="{FF2B5EF4-FFF2-40B4-BE49-F238E27FC236}">
                <a16:creationId xmlns:a16="http://schemas.microsoft.com/office/drawing/2014/main" id="{39374036-CD7B-4EE4-A322-6AC39E1CEFF8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E9DA0B35-AB55-40A6-BE24-211C6282A7BF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7" name="Prostokąt: zaokrąglone rogi 26">
                <a:extLst>
                  <a:ext uri="{FF2B5EF4-FFF2-40B4-BE49-F238E27FC236}">
                    <a16:creationId xmlns:a16="http://schemas.microsoft.com/office/drawing/2014/main" id="{182F6307-EDBF-4C58-A446-44E670761830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9" name="Grupa 28">
                <a:extLst>
                  <a:ext uri="{FF2B5EF4-FFF2-40B4-BE49-F238E27FC236}">
                    <a16:creationId xmlns:a16="http://schemas.microsoft.com/office/drawing/2014/main" id="{52551421-2422-404E-9E89-9627D44E6B70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C682457C-44F8-4DF2-88EA-1A97BD51E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1" name="Obraz 30">
                  <a:extLst>
                    <a:ext uri="{FF2B5EF4-FFF2-40B4-BE49-F238E27FC236}">
                      <a16:creationId xmlns:a16="http://schemas.microsoft.com/office/drawing/2014/main" id="{83FD34F0-52E6-4314-A732-81EA960FFD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raz 25">
              <a:extLst>
                <a:ext uri="{FF2B5EF4-FFF2-40B4-BE49-F238E27FC236}">
                  <a16:creationId xmlns:a16="http://schemas.microsoft.com/office/drawing/2014/main" id="{480DF9BB-6530-44B9-AC3D-115924213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2B48EB20-B8C1-423E-8FAB-05A3A8D48C99}"/>
              </a:ext>
            </a:extLst>
          </p:cNvPr>
          <p:cNvSpPr/>
          <p:nvPr/>
        </p:nvSpPr>
        <p:spPr>
          <a:xfrm>
            <a:off x="1454724" y="1787236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DHT22</a:t>
            </a:r>
            <a:br>
              <a:rPr lang="pl-PL" dirty="0"/>
            </a:br>
            <a:r>
              <a:rPr lang="pl-PL" sz="1600" dirty="0"/>
              <a:t>Temperatura + wilgotność</a:t>
            </a:r>
            <a:endParaRPr lang="pl-PL" dirty="0"/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9D6F1015-F351-40FD-A4D3-2B18D8CCF082}"/>
              </a:ext>
            </a:extLst>
          </p:cNvPr>
          <p:cNvSpPr/>
          <p:nvPr/>
        </p:nvSpPr>
        <p:spPr>
          <a:xfrm>
            <a:off x="1454724" y="4017818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CCS811</a:t>
            </a:r>
            <a:br>
              <a:rPr lang="pl-PL" dirty="0"/>
            </a:br>
            <a:r>
              <a:rPr lang="pl-PL" sz="1400" dirty="0"/>
              <a:t>Zanieczyszczenie</a:t>
            </a:r>
            <a:endParaRPr lang="pl-PL" dirty="0"/>
          </a:p>
        </p:txBody>
      </p:sp>
      <p:cxnSp>
        <p:nvCxnSpPr>
          <p:cNvPr id="38" name="Łącznik: łamany 37">
            <a:extLst>
              <a:ext uri="{FF2B5EF4-FFF2-40B4-BE49-F238E27FC236}">
                <a16:creationId xmlns:a16="http://schemas.microsoft.com/office/drawing/2014/main" id="{B7BF65D5-E7B4-4A8C-9CED-1E7A16DAE0E5}"/>
              </a:ext>
            </a:extLst>
          </p:cNvPr>
          <p:cNvCxnSpPr>
            <a:cxnSpLocks/>
            <a:stCxn id="4" idx="3"/>
            <a:endCxn id="3" idx="2"/>
          </p:cNvCxnSpPr>
          <p:nvPr/>
        </p:nvCxnSpPr>
        <p:spPr>
          <a:xfrm flipV="1">
            <a:off x="3380507" y="3955473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Łącznik: łamany 40">
            <a:extLst>
              <a:ext uri="{FF2B5EF4-FFF2-40B4-BE49-F238E27FC236}">
                <a16:creationId xmlns:a16="http://schemas.microsoft.com/office/drawing/2014/main" id="{523C0BC7-DEF5-4EB5-BDEF-52B5DFE53993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3380507" y="2313709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765945EE-C8DC-49C1-A926-35F717BAD5B2}"/>
              </a:ext>
            </a:extLst>
          </p:cNvPr>
          <p:cNvSpPr txBox="1"/>
          <p:nvPr/>
        </p:nvSpPr>
        <p:spPr>
          <a:xfrm>
            <a:off x="3752848" y="1888958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OneWire</a:t>
            </a:r>
            <a:endParaRPr lang="pl-PL" dirty="0"/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44B34F65-3432-4367-B4ED-3115C69C849A}"/>
              </a:ext>
            </a:extLst>
          </p:cNvPr>
          <p:cNvSpPr txBox="1"/>
          <p:nvPr/>
        </p:nvSpPr>
        <p:spPr>
          <a:xfrm>
            <a:off x="3752848" y="4599710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</a:t>
            </a:r>
            <a:r>
              <a:rPr lang="pl-PL" baseline="30000" dirty="0"/>
              <a:t>2</a:t>
            </a:r>
            <a:r>
              <a:rPr lang="pl-PL" dirty="0"/>
              <a:t>C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5201339-F6CC-471B-8464-C1807A6AE2F5}"/>
              </a:ext>
            </a:extLst>
          </p:cNvPr>
          <p:cNvSpPr txBox="1"/>
          <p:nvPr/>
        </p:nvSpPr>
        <p:spPr>
          <a:xfrm>
            <a:off x="677430" y="3019851"/>
            <a:ext cx="1723158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Kompensacja temperaturowa </a:t>
            </a:r>
            <a:br>
              <a:rPr lang="pl-PL" sz="1400" dirty="0"/>
            </a:br>
            <a:r>
              <a:rPr lang="pl-PL" sz="1400" dirty="0"/>
              <a:t>i wilgotnościowa</a:t>
            </a:r>
          </a:p>
        </p:txBody>
      </p:sp>
      <p:cxnSp>
        <p:nvCxnSpPr>
          <p:cNvPr id="56" name="Łącznik prosty 55">
            <a:extLst>
              <a:ext uri="{FF2B5EF4-FFF2-40B4-BE49-F238E27FC236}">
                <a16:creationId xmlns:a16="http://schemas.microsoft.com/office/drawing/2014/main" id="{302ECFE5-CDAF-4DEE-88AB-5E3F0C4FC772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2417616" y="2840182"/>
            <a:ext cx="0" cy="1177636"/>
          </a:xfrm>
          <a:prstGeom prst="line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rostokąt 47">
            <a:extLst>
              <a:ext uri="{FF2B5EF4-FFF2-40B4-BE49-F238E27FC236}">
                <a16:creationId xmlns:a16="http://schemas.microsoft.com/office/drawing/2014/main" id="{F18A6C01-DE00-4510-BD47-91344546D14F}"/>
              </a:ext>
            </a:extLst>
          </p:cNvPr>
          <p:cNvSpPr/>
          <p:nvPr/>
        </p:nvSpPr>
        <p:spPr>
          <a:xfrm>
            <a:off x="5410197" y="2507673"/>
            <a:ext cx="4003964" cy="174220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47B46D19-85BE-4220-8EAE-897274FF6640}"/>
              </a:ext>
            </a:extLst>
          </p:cNvPr>
          <p:cNvSpPr/>
          <p:nvPr/>
        </p:nvSpPr>
        <p:spPr>
          <a:xfrm>
            <a:off x="6785551" y="2902527"/>
            <a:ext cx="1721139" cy="10529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Raspberry</a:t>
            </a:r>
            <a:r>
              <a:rPr lang="pl-PL" b="1" dirty="0"/>
              <a:t> Pi</a:t>
            </a:r>
            <a:br>
              <a:rPr lang="pl-PL" dirty="0"/>
            </a:br>
            <a:r>
              <a:rPr lang="pl-PL" dirty="0"/>
              <a:t>Win 10 </a:t>
            </a:r>
            <a:r>
              <a:rPr lang="pl-PL" dirty="0" err="1"/>
              <a:t>IoT</a:t>
            </a:r>
            <a:endParaRPr lang="pl-PL" dirty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DBD1B5E3-C907-40FC-9E5A-32F7053E0F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902037" y="3429000"/>
            <a:ext cx="88351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873AFFF5-15CC-4D0C-BAE1-F830346EFC1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06690" y="3429000"/>
            <a:ext cx="651158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8A3068FE-E3FE-4BD7-AC73-CE9D48889597}"/>
              </a:ext>
            </a:extLst>
          </p:cNvPr>
          <p:cNvSpPr txBox="1"/>
          <p:nvPr/>
        </p:nvSpPr>
        <p:spPr>
          <a:xfrm>
            <a:off x="5902037" y="3040223"/>
            <a:ext cx="789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WLAN</a:t>
            </a: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EE011125-AD5F-4CE7-9CDD-E201F9300627}"/>
              </a:ext>
            </a:extLst>
          </p:cNvPr>
          <p:cNvSpPr txBox="1"/>
          <p:nvPr/>
        </p:nvSpPr>
        <p:spPr>
          <a:xfrm>
            <a:off x="7079675" y="2129043"/>
            <a:ext cx="7897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pl-PL" dirty="0"/>
              <a:t>MQTT</a:t>
            </a: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B640FB99-416C-44BB-B993-3A1B4D41C07E}"/>
              </a:ext>
            </a:extLst>
          </p:cNvPr>
          <p:cNvSpPr txBox="1"/>
          <p:nvPr/>
        </p:nvSpPr>
        <p:spPr>
          <a:xfrm>
            <a:off x="8437416" y="3036075"/>
            <a:ext cx="78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IP</a:t>
            </a:r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6772113C-A8A4-47D5-BFCD-BFDFE0C4B12F}"/>
              </a:ext>
            </a:extLst>
          </p:cNvPr>
          <p:cNvSpPr/>
          <p:nvPr/>
        </p:nvSpPr>
        <p:spPr>
          <a:xfrm>
            <a:off x="4419595" y="2902527"/>
            <a:ext cx="1482442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ESP8266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6F5A2C12-5D7E-496B-91E9-802DA24268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B9A12090-4DF9-4F4C-8D69-6A3B6F77328A}"/>
              </a:ext>
            </a:extLst>
          </p:cNvPr>
          <p:cNvSpPr/>
          <p:nvPr/>
        </p:nvSpPr>
        <p:spPr>
          <a:xfrm>
            <a:off x="9545779" y="2272145"/>
            <a:ext cx="1925782" cy="21751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b="1" dirty="0"/>
              <a:t>Wizualizacja</a:t>
            </a:r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299D5F83-758A-40F9-B6AD-7C17275E056B}"/>
              </a:ext>
            </a:extLst>
          </p:cNvPr>
          <p:cNvSpPr/>
          <p:nvPr/>
        </p:nvSpPr>
        <p:spPr>
          <a:xfrm>
            <a:off x="9157848" y="2902527"/>
            <a:ext cx="1510156" cy="1052946"/>
          </a:xfrm>
          <a:prstGeom prst="roundRect">
            <a:avLst/>
          </a:prstGeom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Firebase</a:t>
            </a:r>
            <a:endParaRPr lang="pl-PL" b="1" dirty="0"/>
          </a:p>
        </p:txBody>
      </p:sp>
      <p:sp>
        <p:nvSpPr>
          <p:cNvPr id="10" name="Tytuł 9">
            <a:extLst>
              <a:ext uri="{FF2B5EF4-FFF2-40B4-BE49-F238E27FC236}">
                <a16:creationId xmlns:a16="http://schemas.microsoft.com/office/drawing/2014/main" id="{593C8C6B-DF6C-4A85-AF58-89E93EC0E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Część wizualizacyjna</a:t>
            </a:r>
          </a:p>
        </p:txBody>
      </p:sp>
      <p:sp>
        <p:nvSpPr>
          <p:cNvPr id="22" name="Prostokąt: zaokrąglone rogi 21">
            <a:extLst>
              <a:ext uri="{FF2B5EF4-FFF2-40B4-BE49-F238E27FC236}">
                <a16:creationId xmlns:a16="http://schemas.microsoft.com/office/drawing/2014/main" id="{722786D4-D9D7-47EA-81D7-5B371E8432BA}"/>
              </a:ext>
            </a:extLst>
          </p:cNvPr>
          <p:cNvSpPr/>
          <p:nvPr/>
        </p:nvSpPr>
        <p:spPr>
          <a:xfrm>
            <a:off x="9157848" y="2902527"/>
            <a:ext cx="1510156" cy="105294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>
                <a:alpha val="30196"/>
              </a:srgbClr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5982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88D0BB42-B0F5-4306-A3F4-1BCD8C1714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CED560B-2A10-42F8-B5EC-C72B60EBF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3"/>
          <a:stretch/>
        </p:blipFill>
        <p:spPr>
          <a:xfrm>
            <a:off x="1663700" y="1416651"/>
            <a:ext cx="8864600" cy="5441349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E9CBA728-AEE7-4E66-AD09-30C5164E5D44}"/>
              </a:ext>
            </a:extLst>
          </p:cNvPr>
          <p:cNvPicPr/>
          <p:nvPr/>
        </p:nvPicPr>
        <p:blipFill rotWithShape="1">
          <a:blip r:embed="rId3"/>
          <a:srcRect l="7806" t="62830" r="9645" b="5646"/>
          <a:stretch/>
        </p:blipFill>
        <p:spPr bwMode="auto">
          <a:xfrm>
            <a:off x="355765" y="2197100"/>
            <a:ext cx="11480470" cy="2463800"/>
          </a:xfrm>
          <a:prstGeom prst="rect">
            <a:avLst/>
          </a:prstGeom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ytuł 4">
            <a:extLst>
              <a:ext uri="{FF2B5EF4-FFF2-40B4-BE49-F238E27FC236}">
                <a16:creationId xmlns:a16="http://schemas.microsoft.com/office/drawing/2014/main" id="{50C50444-AED1-4258-A41E-D790ACB0628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System monitorujący</a:t>
            </a:r>
          </a:p>
        </p:txBody>
      </p:sp>
    </p:spTree>
    <p:extLst>
      <p:ext uri="{BB962C8B-B14F-4D97-AF65-F5344CB8AC3E}">
        <p14:creationId xmlns:p14="http://schemas.microsoft.com/office/powerpoint/2010/main" val="107578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0989097-DFA6-4462-B7B4-155B44BA4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7" y="1127610"/>
            <a:ext cx="4649973" cy="3487480"/>
          </a:xfrm>
          <a:prstGeom prst="rect">
            <a:avLst/>
          </a:prstGeom>
          <a:ln w="127000" cap="sq">
            <a:solidFill>
              <a:schemeClr val="accent3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D47398D-6271-4CFF-874C-5E9C34900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7804"/>
            <a:ext cx="5197303" cy="3897977"/>
          </a:xfrm>
          <a:prstGeom prst="rect">
            <a:avLst/>
          </a:prstGeom>
          <a:ln w="127000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4" name="Grupa 3">
            <a:extLst>
              <a:ext uri="{FF2B5EF4-FFF2-40B4-BE49-F238E27FC236}">
                <a16:creationId xmlns:a16="http://schemas.microsoft.com/office/drawing/2014/main" id="{D6C67DF8-7B43-4FB2-BC15-E915744D9A87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6" name="Grupa 5">
              <a:extLst>
                <a:ext uri="{FF2B5EF4-FFF2-40B4-BE49-F238E27FC236}">
                  <a16:creationId xmlns:a16="http://schemas.microsoft.com/office/drawing/2014/main" id="{CDC42B6A-AD8B-44C8-A9E4-1DCFA8E0FFFF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9" name="Prostokąt: zaokrąglone rogi 8">
                <a:extLst>
                  <a:ext uri="{FF2B5EF4-FFF2-40B4-BE49-F238E27FC236}">
                    <a16:creationId xmlns:a16="http://schemas.microsoft.com/office/drawing/2014/main" id="{A57EBC1B-A549-4EFA-8E50-54BEE6D8B791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0" name="Grupa 9">
                <a:extLst>
                  <a:ext uri="{FF2B5EF4-FFF2-40B4-BE49-F238E27FC236}">
                    <a16:creationId xmlns:a16="http://schemas.microsoft.com/office/drawing/2014/main" id="{2B4D8F08-BC52-4220-8171-6142C7044A96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1" name="Obraz 10">
                  <a:extLst>
                    <a:ext uri="{FF2B5EF4-FFF2-40B4-BE49-F238E27FC236}">
                      <a16:creationId xmlns:a16="http://schemas.microsoft.com/office/drawing/2014/main" id="{9410D482-4276-4814-9222-094DA14EA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2" name="Obraz 11">
                  <a:extLst>
                    <a:ext uri="{FF2B5EF4-FFF2-40B4-BE49-F238E27FC236}">
                      <a16:creationId xmlns:a16="http://schemas.microsoft.com/office/drawing/2014/main" id="{5A6A4AB1-C607-40F2-8E39-1AC5C1A680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Obraz 7">
              <a:extLst>
                <a:ext uri="{FF2B5EF4-FFF2-40B4-BE49-F238E27FC236}">
                  <a16:creationId xmlns:a16="http://schemas.microsoft.com/office/drawing/2014/main" id="{FEEA299E-3D18-4664-BB1B-80E878E71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4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zanieczyszczenie powietrza krakÃ³w">
            <a:extLst>
              <a:ext uri="{FF2B5EF4-FFF2-40B4-BE49-F238E27FC236}">
                <a16:creationId xmlns:a16="http://schemas.microsoft.com/office/drawing/2014/main" id="{8EB76AE2-B959-4C90-999B-F5B5DCCE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2888"/>
            <a:ext cx="12239625" cy="73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9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Wykres 1">
            <a:extLst>
              <a:ext uri="{FF2B5EF4-FFF2-40B4-BE49-F238E27FC236}">
                <a16:creationId xmlns:a16="http://schemas.microsoft.com/office/drawing/2014/main" id="{8DB92C3F-662A-45B0-A1AB-01A6007A2C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302010"/>
              </p:ext>
            </p:extLst>
          </p:nvPr>
        </p:nvGraphicFramePr>
        <p:xfrm>
          <a:off x="1587260" y="793630"/>
          <a:ext cx="8568906" cy="4960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upa 3">
            <a:extLst>
              <a:ext uri="{FF2B5EF4-FFF2-40B4-BE49-F238E27FC236}">
                <a16:creationId xmlns:a16="http://schemas.microsoft.com/office/drawing/2014/main" id="{D8971391-3C3A-4962-BEBE-16658BF67D55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5" name="Grupa 4">
              <a:extLst>
                <a:ext uri="{FF2B5EF4-FFF2-40B4-BE49-F238E27FC236}">
                  <a16:creationId xmlns:a16="http://schemas.microsoft.com/office/drawing/2014/main" id="{A0A8C9A1-0731-47F5-A736-1042BBCB6F68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7" name="Prostokąt: zaokrąglone rogi 6">
                <a:extLst>
                  <a:ext uri="{FF2B5EF4-FFF2-40B4-BE49-F238E27FC236}">
                    <a16:creationId xmlns:a16="http://schemas.microsoft.com/office/drawing/2014/main" id="{EA3AD155-FB25-4690-9567-E47300D5B01A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" name="Grupa 7">
                <a:extLst>
                  <a:ext uri="{FF2B5EF4-FFF2-40B4-BE49-F238E27FC236}">
                    <a16:creationId xmlns:a16="http://schemas.microsoft.com/office/drawing/2014/main" id="{AE2395C4-88A8-434E-9452-E6CF8C4F6929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9" name="Obraz 8">
                  <a:extLst>
                    <a:ext uri="{FF2B5EF4-FFF2-40B4-BE49-F238E27FC236}">
                      <a16:creationId xmlns:a16="http://schemas.microsoft.com/office/drawing/2014/main" id="{2FBDF1FB-15E4-4059-B723-74EB8FFD2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0" name="Obraz 9">
                  <a:extLst>
                    <a:ext uri="{FF2B5EF4-FFF2-40B4-BE49-F238E27FC236}">
                      <a16:creationId xmlns:a16="http://schemas.microsoft.com/office/drawing/2014/main" id="{1496B123-EB82-4E19-A8C4-F3C17799F8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EBBD6B6C-5871-430D-A687-BCC820452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8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D304680-1487-4C31-85FB-43DF1AEC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59" y="1041992"/>
            <a:ext cx="11431482" cy="4774016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3EF62D7E-B148-42FE-ACB0-76E7F3FE4ACA}"/>
              </a:ext>
            </a:extLst>
          </p:cNvPr>
          <p:cNvSpPr/>
          <p:nvPr/>
        </p:nvSpPr>
        <p:spPr>
          <a:xfrm>
            <a:off x="404135" y="1011737"/>
            <a:ext cx="11407606" cy="47973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Picture 6" descr="Image result for slack logo">
            <a:extLst>
              <a:ext uri="{FF2B5EF4-FFF2-40B4-BE49-F238E27FC236}">
                <a16:creationId xmlns:a16="http://schemas.microsoft.com/office/drawing/2014/main" id="{57409576-6EC8-496C-A6E0-8AF47E78C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6" t="3580" r="23037" b="6543"/>
          <a:stretch/>
        </p:blipFill>
        <p:spPr bwMode="auto">
          <a:xfrm>
            <a:off x="8814792" y="2387294"/>
            <a:ext cx="2083411" cy="2089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a 5">
            <a:extLst>
              <a:ext uri="{FF2B5EF4-FFF2-40B4-BE49-F238E27FC236}">
                <a16:creationId xmlns:a16="http://schemas.microsoft.com/office/drawing/2014/main" id="{3D58C163-521E-4038-95EF-8AD216CEDE5B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6226D7E6-2727-41D2-921F-AFA10EEEFF96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9" name="Prostokąt: zaokrąglone rogi 8">
                <a:extLst>
                  <a:ext uri="{FF2B5EF4-FFF2-40B4-BE49-F238E27FC236}">
                    <a16:creationId xmlns:a16="http://schemas.microsoft.com/office/drawing/2014/main" id="{A8B35730-330A-4FCA-B61C-746645DF4444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0" name="Grupa 9">
                <a:extLst>
                  <a:ext uri="{FF2B5EF4-FFF2-40B4-BE49-F238E27FC236}">
                    <a16:creationId xmlns:a16="http://schemas.microsoft.com/office/drawing/2014/main" id="{AAD2B83F-7050-4091-BB83-4FDDF2919E4E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1" name="Obraz 10">
                  <a:extLst>
                    <a:ext uri="{FF2B5EF4-FFF2-40B4-BE49-F238E27FC236}">
                      <a16:creationId xmlns:a16="http://schemas.microsoft.com/office/drawing/2014/main" id="{64403095-048A-4C16-81D7-8E8618F9F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2" name="Obraz 11">
                  <a:extLst>
                    <a:ext uri="{FF2B5EF4-FFF2-40B4-BE49-F238E27FC236}">
                      <a16:creationId xmlns:a16="http://schemas.microsoft.com/office/drawing/2014/main" id="{186CAF2F-2BBF-4A7E-AD84-A9F641DF31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Obraz 7">
              <a:extLst>
                <a:ext uri="{FF2B5EF4-FFF2-40B4-BE49-F238E27FC236}">
                  <a16:creationId xmlns:a16="http://schemas.microsoft.com/office/drawing/2014/main" id="{E3267E51-FF34-4CA8-A4D5-52F6492FB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8336CA1-9A7B-40DA-A0B1-78A72FA28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693" y="2438876"/>
            <a:ext cx="3810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 logo">
            <a:extLst>
              <a:ext uri="{FF2B5EF4-FFF2-40B4-BE49-F238E27FC236}">
                <a16:creationId xmlns:a16="http://schemas.microsoft.com/office/drawing/2014/main" id="{30DF4FD1-D664-4847-A1D2-CF4DFEE1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66" y="2387294"/>
            <a:ext cx="2083411" cy="20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58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D2B4113C-9CE8-4816-AF7D-49ED5E6FE3B6}"/>
              </a:ext>
            </a:extLst>
          </p:cNvPr>
          <p:cNvCxnSpPr>
            <a:cxnSpLocks/>
          </p:cNvCxnSpPr>
          <p:nvPr/>
        </p:nvCxnSpPr>
        <p:spPr>
          <a:xfrm>
            <a:off x="1155093" y="4257451"/>
            <a:ext cx="10244670" cy="0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9346D55B-B30F-40CE-8C5F-6F1315073E60}"/>
              </a:ext>
            </a:extLst>
          </p:cNvPr>
          <p:cNvCxnSpPr/>
          <p:nvPr/>
        </p:nvCxnSpPr>
        <p:spPr>
          <a:xfrm>
            <a:off x="1377402" y="4108256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B854445C-B076-4CFF-85E4-ED0C6BCE484B}"/>
              </a:ext>
            </a:extLst>
          </p:cNvPr>
          <p:cNvCxnSpPr/>
          <p:nvPr/>
        </p:nvCxnSpPr>
        <p:spPr>
          <a:xfrm>
            <a:off x="2769885" y="4111893"/>
            <a:ext cx="0" cy="298389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6A6A7966-98A2-4B13-BCF3-ECB53BE82D07}"/>
              </a:ext>
            </a:extLst>
          </p:cNvPr>
          <p:cNvCxnSpPr/>
          <p:nvPr/>
        </p:nvCxnSpPr>
        <p:spPr>
          <a:xfrm>
            <a:off x="2769885" y="4120486"/>
            <a:ext cx="0" cy="298389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DC4BA310-F95B-4A83-9C70-9AAB44DE61E9}"/>
              </a:ext>
            </a:extLst>
          </p:cNvPr>
          <p:cNvCxnSpPr/>
          <p:nvPr/>
        </p:nvCxnSpPr>
        <p:spPr>
          <a:xfrm>
            <a:off x="4162369" y="4117544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1928CF88-93B5-4F75-8105-A2AA1CF9F475}"/>
              </a:ext>
            </a:extLst>
          </p:cNvPr>
          <p:cNvCxnSpPr/>
          <p:nvPr/>
        </p:nvCxnSpPr>
        <p:spPr>
          <a:xfrm>
            <a:off x="2769885" y="4096027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665F0102-AFDA-4A3F-B966-11C7F2635A23}"/>
              </a:ext>
            </a:extLst>
          </p:cNvPr>
          <p:cNvCxnSpPr/>
          <p:nvPr/>
        </p:nvCxnSpPr>
        <p:spPr>
          <a:xfrm>
            <a:off x="5554853" y="4111893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864AB76-EAA4-4BC8-BD3B-99DCB8D5AE73}"/>
              </a:ext>
            </a:extLst>
          </p:cNvPr>
          <p:cNvCxnSpPr/>
          <p:nvPr/>
        </p:nvCxnSpPr>
        <p:spPr>
          <a:xfrm>
            <a:off x="6947337" y="4108256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01AAE131-809E-433D-8F44-1B26E0C82404}"/>
              </a:ext>
            </a:extLst>
          </p:cNvPr>
          <p:cNvCxnSpPr/>
          <p:nvPr/>
        </p:nvCxnSpPr>
        <p:spPr>
          <a:xfrm>
            <a:off x="8339821" y="4111893"/>
            <a:ext cx="0" cy="298389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0FC4F87A-BF0C-4E98-B3C9-4F8A1A6FEE50}"/>
              </a:ext>
            </a:extLst>
          </p:cNvPr>
          <p:cNvCxnSpPr/>
          <p:nvPr/>
        </p:nvCxnSpPr>
        <p:spPr>
          <a:xfrm>
            <a:off x="8339821" y="4104619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FBA45CC2-9060-486F-A969-F0736308ABD0}"/>
              </a:ext>
            </a:extLst>
          </p:cNvPr>
          <p:cNvCxnSpPr/>
          <p:nvPr/>
        </p:nvCxnSpPr>
        <p:spPr>
          <a:xfrm>
            <a:off x="9732305" y="4110270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DCC28636-657D-4F76-A725-97741B232F93}"/>
              </a:ext>
            </a:extLst>
          </p:cNvPr>
          <p:cNvCxnSpPr/>
          <p:nvPr/>
        </p:nvCxnSpPr>
        <p:spPr>
          <a:xfrm>
            <a:off x="11124789" y="4120486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F3824070-FC71-4848-95C8-49B89B3419FF}"/>
              </a:ext>
            </a:extLst>
          </p:cNvPr>
          <p:cNvSpPr txBox="1"/>
          <p:nvPr/>
        </p:nvSpPr>
        <p:spPr>
          <a:xfrm>
            <a:off x="2155075" y="4518847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30.10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2459E39-94D9-44A4-AECC-C03951BC8461}"/>
              </a:ext>
            </a:extLst>
          </p:cNvPr>
          <p:cNvSpPr txBox="1"/>
          <p:nvPr/>
        </p:nvSpPr>
        <p:spPr>
          <a:xfrm>
            <a:off x="3521350" y="4513915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13.11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78B0A401-6250-45C3-AA92-DAACCACC6813}"/>
              </a:ext>
            </a:extLst>
          </p:cNvPr>
          <p:cNvSpPr txBox="1"/>
          <p:nvPr/>
        </p:nvSpPr>
        <p:spPr>
          <a:xfrm>
            <a:off x="4949060" y="4518847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27.11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9728D56-107E-4510-86B8-91653C153D86}"/>
              </a:ext>
            </a:extLst>
          </p:cNvPr>
          <p:cNvSpPr txBox="1"/>
          <p:nvPr/>
        </p:nvSpPr>
        <p:spPr>
          <a:xfrm>
            <a:off x="6350557" y="4518880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11.12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1062B502-7698-4C44-AD77-DD134D1C1A17}"/>
              </a:ext>
            </a:extLst>
          </p:cNvPr>
          <p:cNvSpPr txBox="1"/>
          <p:nvPr/>
        </p:nvSpPr>
        <p:spPr>
          <a:xfrm>
            <a:off x="2778923" y="3250488"/>
            <a:ext cx="4177443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 err="1">
                <a:latin typeface="Convection Condensed" panose="020B0604040501040203" pitchFamily="34" charset="0"/>
              </a:rPr>
              <a:t>Sensors</a:t>
            </a:r>
            <a:endParaRPr lang="pl-PL" dirty="0">
              <a:latin typeface="Convection Condensed" panose="020B0604040501040203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82438171-5791-48C9-87B8-9E98F09B52E1}"/>
              </a:ext>
            </a:extLst>
          </p:cNvPr>
          <p:cNvSpPr txBox="1"/>
          <p:nvPr/>
        </p:nvSpPr>
        <p:spPr>
          <a:xfrm>
            <a:off x="2787958" y="2743741"/>
            <a:ext cx="4168409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latin typeface="Convection Condensed" panose="020B0604040501040203" pitchFamily="34" charset="0"/>
              </a:rPr>
              <a:t>Broker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1D282BA6-454F-4AFF-9E80-907406BA89ED}"/>
              </a:ext>
            </a:extLst>
          </p:cNvPr>
          <p:cNvSpPr txBox="1"/>
          <p:nvPr/>
        </p:nvSpPr>
        <p:spPr>
          <a:xfrm>
            <a:off x="2778923" y="2233754"/>
            <a:ext cx="1383457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latin typeface="Convection Condensed" panose="020B0604040501040203" pitchFamily="34" charset="0"/>
              </a:rPr>
              <a:t>Gateway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FA1CDEB0-7E9E-4A8A-BFD1-30B61048CF96}"/>
              </a:ext>
            </a:extLst>
          </p:cNvPr>
          <p:cNvSpPr txBox="1"/>
          <p:nvPr/>
        </p:nvSpPr>
        <p:spPr>
          <a:xfrm>
            <a:off x="5523149" y="2229953"/>
            <a:ext cx="289379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 err="1">
                <a:latin typeface="Convection Condensed" panose="020B0604040501040203" pitchFamily="34" charset="0"/>
              </a:rPr>
              <a:t>Documentation</a:t>
            </a:r>
            <a:endParaRPr lang="pl-PL" dirty="0">
              <a:latin typeface="Convection Condensed" panose="020B0604040501040203" pitchFamily="34" charset="0"/>
            </a:endParaRP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29A1C12E-A9D1-41AC-99FD-DCA82272AC0C}"/>
              </a:ext>
            </a:extLst>
          </p:cNvPr>
          <p:cNvSpPr txBox="1"/>
          <p:nvPr/>
        </p:nvSpPr>
        <p:spPr>
          <a:xfrm>
            <a:off x="7769255" y="4521047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18.12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2A5D5EAD-D7C9-4D38-A0A0-76F4F2781BCA}"/>
              </a:ext>
            </a:extLst>
          </p:cNvPr>
          <p:cNvSpPr txBox="1"/>
          <p:nvPr/>
        </p:nvSpPr>
        <p:spPr>
          <a:xfrm>
            <a:off x="9135529" y="4514182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8.1</a:t>
            </a:r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29920426-3F5D-4B2B-A046-76B27EA258D6}"/>
              </a:ext>
            </a:extLst>
          </p:cNvPr>
          <p:cNvCxnSpPr>
            <a:cxnSpLocks/>
          </p:cNvCxnSpPr>
          <p:nvPr/>
        </p:nvCxnSpPr>
        <p:spPr>
          <a:xfrm>
            <a:off x="2769884" y="1811439"/>
            <a:ext cx="0" cy="223989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DDE47C-2BA7-49D7-AB20-EA14DF2819DE}"/>
              </a:ext>
            </a:extLst>
          </p:cNvPr>
          <p:cNvCxnSpPr>
            <a:cxnSpLocks/>
          </p:cNvCxnSpPr>
          <p:nvPr/>
        </p:nvCxnSpPr>
        <p:spPr>
          <a:xfrm>
            <a:off x="4162369" y="1811439"/>
            <a:ext cx="9017" cy="226704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B67E29DC-8DE0-4516-86F5-2FFE24E9347A}"/>
              </a:ext>
            </a:extLst>
          </p:cNvPr>
          <p:cNvCxnSpPr>
            <a:cxnSpLocks/>
          </p:cNvCxnSpPr>
          <p:nvPr/>
        </p:nvCxnSpPr>
        <p:spPr>
          <a:xfrm flipH="1">
            <a:off x="6950167" y="2673331"/>
            <a:ext cx="19736" cy="151497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741D4462-BB83-4B20-ACBB-1DF5DFDCE90D}"/>
              </a:ext>
            </a:extLst>
          </p:cNvPr>
          <p:cNvCxnSpPr>
            <a:cxnSpLocks/>
          </p:cNvCxnSpPr>
          <p:nvPr/>
        </p:nvCxnSpPr>
        <p:spPr>
          <a:xfrm>
            <a:off x="5543159" y="1784289"/>
            <a:ext cx="9017" cy="226704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DDA6B78-E146-4D27-A902-C95D60F2EAC6}"/>
              </a:ext>
            </a:extLst>
          </p:cNvPr>
          <p:cNvSpPr txBox="1"/>
          <p:nvPr/>
        </p:nvSpPr>
        <p:spPr>
          <a:xfrm>
            <a:off x="2778925" y="3769244"/>
            <a:ext cx="6953381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 err="1">
                <a:latin typeface="Convection Condensed" panose="020B0604040501040203" pitchFamily="34" charset="0"/>
              </a:rPr>
              <a:t>Visualization</a:t>
            </a:r>
            <a:endParaRPr lang="pl-PL" dirty="0">
              <a:latin typeface="Convection Condensed" panose="020B0604040501040203" pitchFamily="34" charset="0"/>
            </a:endParaRPr>
          </a:p>
        </p:txBody>
      </p:sp>
      <p:cxnSp>
        <p:nvCxnSpPr>
          <p:cNvPr id="26" name="Łącznik prosty 25">
            <a:extLst>
              <a:ext uri="{FF2B5EF4-FFF2-40B4-BE49-F238E27FC236}">
                <a16:creationId xmlns:a16="http://schemas.microsoft.com/office/drawing/2014/main" id="{8CF9F88A-3F0B-4540-9058-01C1E5C77758}"/>
              </a:ext>
            </a:extLst>
          </p:cNvPr>
          <p:cNvCxnSpPr>
            <a:cxnSpLocks/>
          </p:cNvCxnSpPr>
          <p:nvPr/>
        </p:nvCxnSpPr>
        <p:spPr>
          <a:xfrm>
            <a:off x="9732305" y="3140165"/>
            <a:ext cx="0" cy="938319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a 48">
            <a:extLst>
              <a:ext uri="{FF2B5EF4-FFF2-40B4-BE49-F238E27FC236}">
                <a16:creationId xmlns:a16="http://schemas.microsoft.com/office/drawing/2014/main" id="{1DA0064A-6CD8-4029-953E-C61066DECB53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50" name="Grupa 49">
              <a:extLst>
                <a:ext uri="{FF2B5EF4-FFF2-40B4-BE49-F238E27FC236}">
                  <a16:creationId xmlns:a16="http://schemas.microsoft.com/office/drawing/2014/main" id="{8B5158F5-7893-4CD5-A504-6851FDE4D20B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52" name="Prostokąt: zaokrąglone rogi 51">
                <a:extLst>
                  <a:ext uri="{FF2B5EF4-FFF2-40B4-BE49-F238E27FC236}">
                    <a16:creationId xmlns:a16="http://schemas.microsoft.com/office/drawing/2014/main" id="{AF4AA1C4-2DB6-491F-85EE-92A382869D65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53" name="Grupa 52">
                <a:extLst>
                  <a:ext uri="{FF2B5EF4-FFF2-40B4-BE49-F238E27FC236}">
                    <a16:creationId xmlns:a16="http://schemas.microsoft.com/office/drawing/2014/main" id="{144F1BE2-F334-43C4-8DA3-A47357BA7BDB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54" name="Obraz 53">
                  <a:extLst>
                    <a:ext uri="{FF2B5EF4-FFF2-40B4-BE49-F238E27FC236}">
                      <a16:creationId xmlns:a16="http://schemas.microsoft.com/office/drawing/2014/main" id="{361863BA-4165-43AF-85EC-9780F7A09F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55" name="Obraz 54">
                  <a:extLst>
                    <a:ext uri="{FF2B5EF4-FFF2-40B4-BE49-F238E27FC236}">
                      <a16:creationId xmlns:a16="http://schemas.microsoft.com/office/drawing/2014/main" id="{671528E4-1223-468D-BA1A-6591238DF1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51" name="Obraz 50">
              <a:extLst>
                <a:ext uri="{FF2B5EF4-FFF2-40B4-BE49-F238E27FC236}">
                  <a16:creationId xmlns:a16="http://schemas.microsoft.com/office/drawing/2014/main" id="{2680080D-2187-44EF-BA4D-244136C72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2699343F-117A-42D0-9801-3EF994E2FD81}"/>
              </a:ext>
            </a:extLst>
          </p:cNvPr>
          <p:cNvCxnSpPr>
            <a:cxnSpLocks/>
          </p:cNvCxnSpPr>
          <p:nvPr/>
        </p:nvCxnSpPr>
        <p:spPr>
          <a:xfrm>
            <a:off x="11124789" y="3157115"/>
            <a:ext cx="0" cy="938319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7AA0E78C-AA14-4103-91D6-69F5A074C220}"/>
              </a:ext>
            </a:extLst>
          </p:cNvPr>
          <p:cNvSpPr txBox="1"/>
          <p:nvPr/>
        </p:nvSpPr>
        <p:spPr>
          <a:xfrm>
            <a:off x="10529175" y="4518405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24.1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2249AA87-800F-4CE7-AF94-FA1C3C2903FD}"/>
              </a:ext>
            </a:extLst>
          </p:cNvPr>
          <p:cNvSpPr txBox="1"/>
          <p:nvPr/>
        </p:nvSpPr>
        <p:spPr>
          <a:xfrm>
            <a:off x="9745060" y="3474746"/>
            <a:ext cx="1383457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latin typeface="Convection Condensed" panose="020B0604040501040203" pitchFamily="34" charset="0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9842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1" grpId="0" animBg="1"/>
      <p:bldP spid="3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9E1B707-2C15-4254-AB34-B96BA57161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7" b="99281" l="766" r="99553">
                        <a14:foregroundMark x1="19464" y1="7770" x2="30887" y2="41007"/>
                        <a14:foregroundMark x1="36375" y1="8921" x2="46522" y2="36978"/>
                        <a14:foregroundMark x1="53542" y1="9209" x2="62412" y2="40719"/>
                        <a14:foregroundMark x1="46011" y1="12374" x2="39311" y2="38417"/>
                        <a14:foregroundMark x1="77281" y1="11799" x2="69304" y2="42158"/>
                        <a14:foregroundMark x1="93937" y1="11511" x2="84812" y2="45324"/>
                        <a14:foregroundMark x1="4467" y1="55971" x2="14997" y2="90935"/>
                        <a14:foregroundMark x1="22017" y1="56835" x2="31908" y2="89209"/>
                        <a14:foregroundMark x1="36758" y1="57986" x2="48054" y2="92662"/>
                        <a14:foregroundMark x1="52265" y1="55108" x2="64327" y2="93525"/>
                        <a14:foregroundMark x1="66879" y1="58849" x2="77664" y2="90935"/>
                        <a14:foregroundMark x1="83791" y1="53381" x2="96235" y2="93525"/>
                      </a14:backgroundRemoval>
                    </a14:imgEffect>
                  </a14:imgLayer>
                </a14:imgProps>
              </a:ext>
            </a:extLst>
          </a:blip>
          <a:srcRect l="2202" t="4961" r="2416" b="3414"/>
          <a:stretch/>
        </p:blipFill>
        <p:spPr>
          <a:xfrm>
            <a:off x="384874" y="1580827"/>
            <a:ext cx="11422251" cy="4866468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5F2E76BB-73A4-40C8-AC45-EED1D8ADA10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/>
              <a:t>Dokumentacja</a:t>
            </a:r>
          </a:p>
        </p:txBody>
      </p:sp>
    </p:spTree>
    <p:extLst>
      <p:ext uri="{BB962C8B-B14F-4D97-AF65-F5344CB8AC3E}">
        <p14:creationId xmlns:p14="http://schemas.microsoft.com/office/powerpoint/2010/main" val="357951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AC197740-A886-436B-80D2-066B5CD079AF}"/>
              </a:ext>
            </a:extLst>
          </p:cNvPr>
          <p:cNvGrpSpPr/>
          <p:nvPr/>
        </p:nvGrpSpPr>
        <p:grpSpPr>
          <a:xfrm>
            <a:off x="2128164" y="2561771"/>
            <a:ext cx="7935672" cy="1734458"/>
            <a:chOff x="551543" y="6036176"/>
            <a:chExt cx="2556393" cy="558739"/>
          </a:xfrm>
        </p:grpSpPr>
        <p:grpSp>
          <p:nvGrpSpPr>
            <p:cNvPr id="3" name="Grupa 2">
              <a:extLst>
                <a:ext uri="{FF2B5EF4-FFF2-40B4-BE49-F238E27FC236}">
                  <a16:creationId xmlns:a16="http://schemas.microsoft.com/office/drawing/2014/main" id="{6CCE2E78-00A7-4A80-8897-7FAB91615F7C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5" name="Prostokąt: zaokrąglone rogi 4">
                <a:extLst>
                  <a:ext uri="{FF2B5EF4-FFF2-40B4-BE49-F238E27FC236}">
                    <a16:creationId xmlns:a16="http://schemas.microsoft.com/office/drawing/2014/main" id="{29490962-C68A-4D39-97EF-19B235A495B4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" name="Grupa 5">
                <a:extLst>
                  <a:ext uri="{FF2B5EF4-FFF2-40B4-BE49-F238E27FC236}">
                    <a16:creationId xmlns:a16="http://schemas.microsoft.com/office/drawing/2014/main" id="{C0467796-491A-424F-80E8-553E9FAEBAF4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7" name="Obraz 6">
                  <a:extLst>
                    <a:ext uri="{FF2B5EF4-FFF2-40B4-BE49-F238E27FC236}">
                      <a16:creationId xmlns:a16="http://schemas.microsoft.com/office/drawing/2014/main" id="{1B302717-C39C-44AD-A806-66AB6E6ED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8" name="Obraz 7">
                  <a:extLst>
                    <a:ext uri="{FF2B5EF4-FFF2-40B4-BE49-F238E27FC236}">
                      <a16:creationId xmlns:a16="http://schemas.microsoft.com/office/drawing/2014/main" id="{E9A8D8E3-F049-4FDE-9A27-FB09D3C89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4" name="Obraz 3">
              <a:extLst>
                <a:ext uri="{FF2B5EF4-FFF2-40B4-BE49-F238E27FC236}">
                  <a16:creationId xmlns:a16="http://schemas.microsoft.com/office/drawing/2014/main" id="{ED01AE36-9A3D-47DE-8091-693C1698B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564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zujnik czadu">
            <a:extLst>
              <a:ext uri="{FF2B5EF4-FFF2-40B4-BE49-F238E27FC236}">
                <a16:creationId xmlns:a16="http://schemas.microsoft.com/office/drawing/2014/main" id="{C572719C-2C7E-4CF0-8EF2-919D23FD1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5200" y1="206" x2="55200" y2="206"/>
                        <a14:backgroundMark x1="48400" y1="206" x2="48400" y2="206"/>
                        <a14:backgroundMark x1="54200" y1="206" x2="54200" y2="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7" t="710" r="1867" b="5818"/>
          <a:stretch/>
        </p:blipFill>
        <p:spPr bwMode="auto">
          <a:xfrm>
            <a:off x="2133600" y="2436966"/>
            <a:ext cx="2887714" cy="269731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anic icon">
            <a:extLst>
              <a:ext uri="{FF2B5EF4-FFF2-40B4-BE49-F238E27FC236}">
                <a16:creationId xmlns:a16="http://schemas.microsoft.com/office/drawing/2014/main" id="{0FE7E58C-6F10-46BB-BEB7-07D929FA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7" y="1417688"/>
            <a:ext cx="4022622" cy="402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a 2">
            <a:extLst>
              <a:ext uri="{FF2B5EF4-FFF2-40B4-BE49-F238E27FC236}">
                <a16:creationId xmlns:a16="http://schemas.microsoft.com/office/drawing/2014/main" id="{33B7835A-9B61-4F90-8EA2-66D9D57C7A78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4" name="Grupa 3">
              <a:extLst>
                <a:ext uri="{FF2B5EF4-FFF2-40B4-BE49-F238E27FC236}">
                  <a16:creationId xmlns:a16="http://schemas.microsoft.com/office/drawing/2014/main" id="{7D87F787-2791-44A4-936D-A4B263C44D1F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5" name="Prostokąt: zaokrąglone rogi 4">
                <a:extLst>
                  <a:ext uri="{FF2B5EF4-FFF2-40B4-BE49-F238E27FC236}">
                    <a16:creationId xmlns:a16="http://schemas.microsoft.com/office/drawing/2014/main" id="{80B10B35-06D7-41CB-8D1D-FA79E10F7046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" name="Grupa 5">
                <a:extLst>
                  <a:ext uri="{FF2B5EF4-FFF2-40B4-BE49-F238E27FC236}">
                    <a16:creationId xmlns:a16="http://schemas.microsoft.com/office/drawing/2014/main" id="{6953A5B4-31F6-4B64-B6F6-9D27C92FC3F0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7" name="Obraz 6">
                  <a:extLst>
                    <a:ext uri="{FF2B5EF4-FFF2-40B4-BE49-F238E27FC236}">
                      <a16:creationId xmlns:a16="http://schemas.microsoft.com/office/drawing/2014/main" id="{57D46284-8178-4741-9786-CE2191FBA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8" name="Obraz 7">
                  <a:extLst>
                    <a:ext uri="{FF2B5EF4-FFF2-40B4-BE49-F238E27FC236}">
                      <a16:creationId xmlns:a16="http://schemas.microsoft.com/office/drawing/2014/main" id="{27F3F68D-0F1A-4312-AB98-DECFC3330E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Obraz 10">
              <a:extLst>
                <a:ext uri="{FF2B5EF4-FFF2-40B4-BE49-F238E27FC236}">
                  <a16:creationId xmlns:a16="http://schemas.microsoft.com/office/drawing/2014/main" id="{2145C2A7-9E19-4855-85ED-91AAA577B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77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7A61B20E-E257-4BE8-BB69-0F621C8FED4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30469" y1="35156" x2="30469" y2="351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0735" y="1900084"/>
            <a:ext cx="3286432" cy="3286432"/>
          </a:xfrm>
          <a:prstGeom prst="rect">
            <a:avLst/>
          </a:prstGeom>
        </p:spPr>
      </p:pic>
      <p:pic>
        <p:nvPicPr>
          <p:cNvPr id="3074" name="Picture 2" descr="Image result for humidity icon">
            <a:extLst>
              <a:ext uri="{FF2B5EF4-FFF2-40B4-BE49-F238E27FC236}">
                <a16:creationId xmlns:a16="http://schemas.microsoft.com/office/drawing/2014/main" id="{D53A3A16-FA75-4E64-A524-E819C4CD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33" y="1900084"/>
            <a:ext cx="3286432" cy="32864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humidity icon">
            <a:extLst>
              <a:ext uri="{FF2B5EF4-FFF2-40B4-BE49-F238E27FC236}">
                <a16:creationId xmlns:a16="http://schemas.microsoft.com/office/drawing/2014/main" id="{43EC2298-0C0E-4EAC-AAC0-EB84DEC7F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60" t="36088" r="25813" b="12641"/>
          <a:stretch/>
        </p:blipFill>
        <p:spPr bwMode="auto">
          <a:xfrm>
            <a:off x="2686969" y="3034390"/>
            <a:ext cx="1713582" cy="17884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25538D6-07DE-458F-BCC4-6BBF6DCFE046}"/>
              </a:ext>
            </a:extLst>
          </p:cNvPr>
          <p:cNvSpPr txBox="1"/>
          <p:nvPr/>
        </p:nvSpPr>
        <p:spPr>
          <a:xfrm>
            <a:off x="5627762" y="3127801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/>
              <a:t>VS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2FB350F-F239-46A6-A951-39DF280236C7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8" name="Grupa 7">
              <a:extLst>
                <a:ext uri="{FF2B5EF4-FFF2-40B4-BE49-F238E27FC236}">
                  <a16:creationId xmlns:a16="http://schemas.microsoft.com/office/drawing/2014/main" id="{A711AE63-B63D-44BC-90E3-341A2C9A79AB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10" name="Prostokąt: zaokrąglone rogi 9">
                <a:extLst>
                  <a:ext uri="{FF2B5EF4-FFF2-40B4-BE49-F238E27FC236}">
                    <a16:creationId xmlns:a16="http://schemas.microsoft.com/office/drawing/2014/main" id="{FFFB6010-4BEA-402B-8ED0-86A2119AB39B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1" name="Grupa 10">
                <a:extLst>
                  <a:ext uri="{FF2B5EF4-FFF2-40B4-BE49-F238E27FC236}">
                    <a16:creationId xmlns:a16="http://schemas.microsoft.com/office/drawing/2014/main" id="{28AEE897-F839-44A7-B2D8-3AD8048D0C11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2" name="Obraz 11">
                  <a:extLst>
                    <a:ext uri="{FF2B5EF4-FFF2-40B4-BE49-F238E27FC236}">
                      <a16:creationId xmlns:a16="http://schemas.microsoft.com/office/drawing/2014/main" id="{A204103E-8EEC-4E73-8B79-997878A8EF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3" name="Obraz 12">
                  <a:extLst>
                    <a:ext uri="{FF2B5EF4-FFF2-40B4-BE49-F238E27FC236}">
                      <a16:creationId xmlns:a16="http://schemas.microsoft.com/office/drawing/2014/main" id="{2AAA6767-42D8-481C-A8DF-E6E5A1BA8B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Obraz 8">
              <a:extLst>
                <a:ext uri="{FF2B5EF4-FFF2-40B4-BE49-F238E27FC236}">
                  <a16:creationId xmlns:a16="http://schemas.microsoft.com/office/drawing/2014/main" id="{59900E54-92BA-4820-B01B-D094F59BA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741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>
            <a:extLst>
              <a:ext uri="{FF2B5EF4-FFF2-40B4-BE49-F238E27FC236}">
                <a16:creationId xmlns:a16="http://schemas.microsoft.com/office/drawing/2014/main" id="{14C8F95F-CF65-41C0-B407-554380180CE5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8" name="Grupa 7">
              <a:extLst>
                <a:ext uri="{FF2B5EF4-FFF2-40B4-BE49-F238E27FC236}">
                  <a16:creationId xmlns:a16="http://schemas.microsoft.com/office/drawing/2014/main" id="{C0972986-9715-4233-A7D1-65A14273C173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10" name="Prostokąt: zaokrąglone rogi 9">
                <a:extLst>
                  <a:ext uri="{FF2B5EF4-FFF2-40B4-BE49-F238E27FC236}">
                    <a16:creationId xmlns:a16="http://schemas.microsoft.com/office/drawing/2014/main" id="{7B8C3359-CEBF-4414-A264-B116F8A8DF1B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1" name="Grupa 10">
                <a:extLst>
                  <a:ext uri="{FF2B5EF4-FFF2-40B4-BE49-F238E27FC236}">
                    <a16:creationId xmlns:a16="http://schemas.microsoft.com/office/drawing/2014/main" id="{B9739B8C-53C8-4624-9129-7E139AE71737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2" name="Obraz 11">
                  <a:extLst>
                    <a:ext uri="{FF2B5EF4-FFF2-40B4-BE49-F238E27FC236}">
                      <a16:creationId xmlns:a16="http://schemas.microsoft.com/office/drawing/2014/main" id="{75338E93-F791-4D8B-A3B9-11AC0D1B2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3" name="Obraz 12">
                  <a:extLst>
                    <a:ext uri="{FF2B5EF4-FFF2-40B4-BE49-F238E27FC236}">
                      <a16:creationId xmlns:a16="http://schemas.microsoft.com/office/drawing/2014/main" id="{91EFEF12-17E7-451A-B93F-B36855010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Obraz 8">
              <a:extLst>
                <a:ext uri="{FF2B5EF4-FFF2-40B4-BE49-F238E27FC236}">
                  <a16:creationId xmlns:a16="http://schemas.microsoft.com/office/drawing/2014/main" id="{31A51A63-4A32-4619-AA00-3D0C38F23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2443B66A-A819-41F4-9A5D-4BE3DE684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887" y="2173055"/>
            <a:ext cx="10212225" cy="3324689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726F304C-CAE7-47FB-B2C5-9DC9D8E9E72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Prostokąt 3">
              <a:extLst>
                <a:ext uri="{FF2B5EF4-FFF2-40B4-BE49-F238E27FC236}">
                  <a16:creationId xmlns:a16="http://schemas.microsoft.com/office/drawing/2014/main" id="{6796EB60-812E-495C-96A0-7280BB7EAE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B01513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" name="Grupa 5">
              <a:extLst>
                <a:ext uri="{FF2B5EF4-FFF2-40B4-BE49-F238E27FC236}">
                  <a16:creationId xmlns:a16="http://schemas.microsoft.com/office/drawing/2014/main" id="{787C32E5-0D8C-46C5-B239-31720358026A}"/>
                </a:ext>
              </a:extLst>
            </p:cNvPr>
            <p:cNvGrpSpPr/>
            <p:nvPr/>
          </p:nvGrpSpPr>
          <p:grpSpPr>
            <a:xfrm>
              <a:off x="595086" y="3219143"/>
              <a:ext cx="11234056" cy="677718"/>
              <a:chOff x="595086" y="3219143"/>
              <a:chExt cx="11234056" cy="677718"/>
            </a:xfrm>
          </p:grpSpPr>
          <p:pic>
            <p:nvPicPr>
              <p:cNvPr id="3" name="Obraz 2">
                <a:extLst>
                  <a:ext uri="{FF2B5EF4-FFF2-40B4-BE49-F238E27FC236}">
                    <a16:creationId xmlns:a16="http://schemas.microsoft.com/office/drawing/2014/main" id="{1D8A4B90-8C02-48D5-B441-663CCB9B2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45020"/>
              <a:stretch/>
            </p:blipFill>
            <p:spPr>
              <a:xfrm>
                <a:off x="595086" y="3524249"/>
                <a:ext cx="11234056" cy="372611"/>
              </a:xfrm>
              <a:prstGeom prst="rect">
                <a:avLst/>
              </a:prstGeom>
            </p:spPr>
          </p:pic>
          <p:pic>
            <p:nvPicPr>
              <p:cNvPr id="5" name="Obraz 4">
                <a:extLst>
                  <a:ext uri="{FF2B5EF4-FFF2-40B4-BE49-F238E27FC236}">
                    <a16:creationId xmlns:a16="http://schemas.microsoft.com/office/drawing/2014/main" id="{CCB59D11-A5A0-4298-A662-5467A144B8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2528"/>
              <a:stretch/>
            </p:blipFill>
            <p:spPr>
              <a:xfrm>
                <a:off x="6496050" y="3219143"/>
                <a:ext cx="5333091" cy="6777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4652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77582BEE-A966-4553-968C-C4F6CE8BC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161" y="1271815"/>
            <a:ext cx="6555360" cy="4940670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EAB562F9-57BA-4059-8151-C96CC8B29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8521" y="1271815"/>
            <a:ext cx="2915070" cy="4940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8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56374949-D585-4C82-A4C1-B4B90DD852FD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68FFE3F0-68F1-4FAF-8A08-413360C0300D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13" name="Prostokąt: zaokrąglone rogi 12">
                <a:extLst>
                  <a:ext uri="{FF2B5EF4-FFF2-40B4-BE49-F238E27FC236}">
                    <a16:creationId xmlns:a16="http://schemas.microsoft.com/office/drawing/2014/main" id="{4A1910CD-F09B-41E6-8049-2E8FC973A53C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4" name="Grupa 13">
                <a:extLst>
                  <a:ext uri="{FF2B5EF4-FFF2-40B4-BE49-F238E27FC236}">
                    <a16:creationId xmlns:a16="http://schemas.microsoft.com/office/drawing/2014/main" id="{625AF83E-EB14-4F6E-AEB2-E12F3CFB36FA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5" name="Obraz 14">
                  <a:extLst>
                    <a:ext uri="{FF2B5EF4-FFF2-40B4-BE49-F238E27FC236}">
                      <a16:creationId xmlns:a16="http://schemas.microsoft.com/office/drawing/2014/main" id="{D5EC4F07-D1DB-4244-9A4E-B928E7380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6" name="Obraz 15">
                  <a:extLst>
                    <a:ext uri="{FF2B5EF4-FFF2-40B4-BE49-F238E27FC236}">
                      <a16:creationId xmlns:a16="http://schemas.microsoft.com/office/drawing/2014/main" id="{958B13B5-0C7C-4914-AFE1-F7DA3D3E9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Obraz 11">
              <a:extLst>
                <a:ext uri="{FF2B5EF4-FFF2-40B4-BE49-F238E27FC236}">
                  <a16:creationId xmlns:a16="http://schemas.microsoft.com/office/drawing/2014/main" id="{6F73D235-AE3F-49AD-8209-DA7BFA4AA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0F644E39-324C-418C-ADED-3A27F7C85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285309"/>
              </p:ext>
            </p:extLst>
          </p:nvPr>
        </p:nvGraphicFramePr>
        <p:xfrm>
          <a:off x="1608546" y="687800"/>
          <a:ext cx="9043082" cy="5118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Prostokąt 5">
            <a:extLst>
              <a:ext uri="{FF2B5EF4-FFF2-40B4-BE49-F238E27FC236}">
                <a16:creationId xmlns:a16="http://schemas.microsoft.com/office/drawing/2014/main" id="{F866208D-4A87-4BF4-8F85-91D28C4570CC}"/>
              </a:ext>
            </a:extLst>
          </p:cNvPr>
          <p:cNvSpPr/>
          <p:nvPr/>
        </p:nvSpPr>
        <p:spPr>
          <a:xfrm>
            <a:off x="2701072" y="5818404"/>
            <a:ext cx="68580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i="1" dirty="0">
                <a:latin typeface="Montserrat"/>
              </a:rPr>
              <a:t>Source: </a:t>
            </a:r>
            <a:r>
              <a:rPr lang="en-US" b="1" i="1" dirty="0">
                <a:latin typeface="Montserrat"/>
              </a:rPr>
              <a:t>Global Opportunity Analysis and Industry Forecast, 2018-2025</a:t>
            </a:r>
            <a:r>
              <a:rPr lang="pl-PL" b="1" i="1" dirty="0">
                <a:latin typeface="Montserrat"/>
              </a:rPr>
              <a:t> </a:t>
            </a:r>
            <a:br>
              <a:rPr lang="pl-PL" i="1" dirty="0">
                <a:latin typeface="Montserrat"/>
              </a:rPr>
            </a:br>
            <a:r>
              <a:rPr lang="pl-PL" i="1" dirty="0">
                <a:latin typeface="Montserrat"/>
              </a:rPr>
              <a:t>reportbuyer.com</a:t>
            </a:r>
            <a:endParaRPr lang="pl-PL" i="1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5C7FA8B-F257-4DF5-AC77-5ED57960EC01}"/>
              </a:ext>
            </a:extLst>
          </p:cNvPr>
          <p:cNvSpPr txBox="1"/>
          <p:nvPr/>
        </p:nvSpPr>
        <p:spPr>
          <a:xfrm>
            <a:off x="7837715" y="3294743"/>
            <a:ext cx="2220685" cy="1123712"/>
          </a:xfrm>
          <a:prstGeom prst="roundRect">
            <a:avLst/>
          </a:prstGeom>
          <a:solidFill>
            <a:srgbClr val="B0151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6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252%</a:t>
            </a:r>
          </a:p>
        </p:txBody>
      </p:sp>
    </p:spTree>
    <p:extLst>
      <p:ext uri="{BB962C8B-B14F-4D97-AF65-F5344CB8AC3E}">
        <p14:creationId xmlns:p14="http://schemas.microsoft.com/office/powerpoint/2010/main" val="192770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5790CBF-BBCF-4B1F-90D9-7E412759B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4001" b="1399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9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a 56">
            <a:extLst>
              <a:ext uri="{FF2B5EF4-FFF2-40B4-BE49-F238E27FC236}">
                <a16:creationId xmlns:a16="http://schemas.microsoft.com/office/drawing/2014/main" id="{AFFECE5E-3E6B-4AD3-88BF-3929CDDD33FE}"/>
              </a:ext>
            </a:extLst>
          </p:cNvPr>
          <p:cNvGrpSpPr/>
          <p:nvPr/>
        </p:nvGrpSpPr>
        <p:grpSpPr>
          <a:xfrm>
            <a:off x="677430" y="1787236"/>
            <a:ext cx="10794131" cy="3283528"/>
            <a:chOff x="677430" y="1787236"/>
            <a:chExt cx="10794131" cy="3283528"/>
          </a:xfrm>
        </p:grpSpPr>
        <p:grpSp>
          <p:nvGrpSpPr>
            <p:cNvPr id="54" name="Grupa 53">
              <a:extLst>
                <a:ext uri="{FF2B5EF4-FFF2-40B4-BE49-F238E27FC236}">
                  <a16:creationId xmlns:a16="http://schemas.microsoft.com/office/drawing/2014/main" id="{B02860A3-1668-486C-809A-29C97D29E7ED}"/>
                </a:ext>
              </a:extLst>
            </p:cNvPr>
            <p:cNvGrpSpPr/>
            <p:nvPr/>
          </p:nvGrpSpPr>
          <p:grpSpPr>
            <a:xfrm>
              <a:off x="677430" y="1787236"/>
              <a:ext cx="10794131" cy="3283528"/>
              <a:chOff x="677430" y="1787236"/>
              <a:chExt cx="10794131" cy="3283528"/>
            </a:xfrm>
          </p:grpSpPr>
          <p:sp>
            <p:nvSpPr>
              <p:cNvPr id="48" name="Prostokąt 47">
                <a:extLst>
                  <a:ext uri="{FF2B5EF4-FFF2-40B4-BE49-F238E27FC236}">
                    <a16:creationId xmlns:a16="http://schemas.microsoft.com/office/drawing/2014/main" id="{F18A6C01-DE00-4510-BD47-91344546D14F}"/>
                  </a:ext>
                </a:extLst>
              </p:cNvPr>
              <p:cNvSpPr/>
              <p:nvPr/>
            </p:nvSpPr>
            <p:spPr>
              <a:xfrm>
                <a:off x="5410197" y="2507673"/>
                <a:ext cx="4003964" cy="174220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Prostokąt: zaokrąglone rogi 1">
                <a:extLst>
                  <a:ext uri="{FF2B5EF4-FFF2-40B4-BE49-F238E27FC236}">
                    <a16:creationId xmlns:a16="http://schemas.microsoft.com/office/drawing/2014/main" id="{2B48EB20-B8C1-423E-8FAB-05A3A8D48C99}"/>
                  </a:ext>
                </a:extLst>
              </p:cNvPr>
              <p:cNvSpPr/>
              <p:nvPr/>
            </p:nvSpPr>
            <p:spPr>
              <a:xfrm>
                <a:off x="1454724" y="1787236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DHT22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Temperatura + wilgotność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" name="Prostokąt: zaokrąglone rogi 2">
                <a:extLst>
                  <a:ext uri="{FF2B5EF4-FFF2-40B4-BE49-F238E27FC236}">
                    <a16:creationId xmlns:a16="http://schemas.microsoft.com/office/drawing/2014/main" id="{6772113C-A8A4-47D5-BFCD-BFDFE0C4B12F}"/>
                  </a:ext>
                </a:extLst>
              </p:cNvPr>
              <p:cNvSpPr/>
              <p:nvPr/>
            </p:nvSpPr>
            <p:spPr>
              <a:xfrm>
                <a:off x="4419595" y="2902527"/>
                <a:ext cx="1482442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ESP8266</a:t>
                </a:r>
              </a:p>
            </p:txBody>
          </p:sp>
          <p:sp>
            <p:nvSpPr>
              <p:cNvPr id="4" name="Prostokąt: zaokrąglone rogi 3">
                <a:extLst>
                  <a:ext uri="{FF2B5EF4-FFF2-40B4-BE49-F238E27FC236}">
                    <a16:creationId xmlns:a16="http://schemas.microsoft.com/office/drawing/2014/main" id="{9D6F1015-F351-40FD-A4D3-2B18D8CCF082}"/>
                  </a:ext>
                </a:extLst>
              </p:cNvPr>
              <p:cNvSpPr/>
              <p:nvPr/>
            </p:nvSpPr>
            <p:spPr>
              <a:xfrm>
                <a:off x="1454724" y="4017818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CCS811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Zanieczyszczenie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" name="Prostokąt: zaokrąglone rogi 4">
                <a:extLst>
                  <a:ext uri="{FF2B5EF4-FFF2-40B4-BE49-F238E27FC236}">
                    <a16:creationId xmlns:a16="http://schemas.microsoft.com/office/drawing/2014/main" id="{47B46D19-85BE-4220-8EAE-897274FF6640}"/>
                  </a:ext>
                </a:extLst>
              </p:cNvPr>
              <p:cNvSpPr/>
              <p:nvPr/>
            </p:nvSpPr>
            <p:spPr>
              <a:xfrm>
                <a:off x="6785551" y="2902527"/>
                <a:ext cx="1721139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Raspberry</a:t>
                </a:r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Pi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Win 10 </a:t>
                </a:r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IoT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Prostokąt: zaokrąglone rogi 6">
                <a:extLst>
                  <a:ext uri="{FF2B5EF4-FFF2-40B4-BE49-F238E27FC236}">
                    <a16:creationId xmlns:a16="http://schemas.microsoft.com/office/drawing/2014/main" id="{B9A12090-4DF9-4F4C-8D69-6A3B6F77328A}"/>
                  </a:ext>
                </a:extLst>
              </p:cNvPr>
              <p:cNvSpPr/>
              <p:nvPr/>
            </p:nvSpPr>
            <p:spPr>
              <a:xfrm>
                <a:off x="9545779" y="2272145"/>
                <a:ext cx="1925782" cy="217516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Wizualizacja</a:t>
                </a:r>
              </a:p>
            </p:txBody>
          </p:sp>
          <p:sp>
            <p:nvSpPr>
              <p:cNvPr id="6" name="Prostokąt: zaokrąglone rogi 5">
                <a:extLst>
                  <a:ext uri="{FF2B5EF4-FFF2-40B4-BE49-F238E27FC236}">
                    <a16:creationId xmlns:a16="http://schemas.microsoft.com/office/drawing/2014/main" id="{299D5F83-758A-40F9-B6AD-7C17275E056B}"/>
                  </a:ext>
                </a:extLst>
              </p:cNvPr>
              <p:cNvSpPr/>
              <p:nvPr/>
            </p:nvSpPr>
            <p:spPr>
              <a:xfrm>
                <a:off x="9157848" y="2902527"/>
                <a:ext cx="1510156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Firebase</a:t>
                </a:r>
                <a:endParaRPr lang="pl-PL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24" name="Łącznik prosty 23">
                <a:extLst>
                  <a:ext uri="{FF2B5EF4-FFF2-40B4-BE49-F238E27FC236}">
                    <a16:creationId xmlns:a16="http://schemas.microsoft.com/office/drawing/2014/main" id="{DBD1B5E3-C907-40FC-9E5A-32F7053E0F8E}"/>
                  </a:ext>
                </a:extLst>
              </p:cNvPr>
              <p:cNvCxnSpPr>
                <a:cxnSpLocks/>
                <a:stCxn id="3" idx="3"/>
                <a:endCxn id="5" idx="1"/>
              </p:cNvCxnSpPr>
              <p:nvPr/>
            </p:nvCxnSpPr>
            <p:spPr>
              <a:xfrm>
                <a:off x="5902037" y="3429000"/>
                <a:ext cx="88351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>
                <a:extLst>
                  <a:ext uri="{FF2B5EF4-FFF2-40B4-BE49-F238E27FC236}">
                    <a16:creationId xmlns:a16="http://schemas.microsoft.com/office/drawing/2014/main" id="{873AFFF5-15CC-4D0C-BAE1-F830346EFC1A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8506690" y="3429000"/>
                <a:ext cx="65115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: łamany 37">
                <a:extLst>
                  <a:ext uri="{FF2B5EF4-FFF2-40B4-BE49-F238E27FC236}">
                    <a16:creationId xmlns:a16="http://schemas.microsoft.com/office/drawing/2014/main" id="{B7BF65D5-E7B4-4A8C-9CED-1E7A16DAE0E5}"/>
                  </a:ext>
                </a:extLst>
              </p:cNvPr>
              <p:cNvCxnSpPr>
                <a:cxnSpLocks/>
                <a:stCxn id="4" idx="3"/>
                <a:endCxn id="3" idx="2"/>
              </p:cNvCxnSpPr>
              <p:nvPr/>
            </p:nvCxnSpPr>
            <p:spPr>
              <a:xfrm flipV="1">
                <a:off x="3380507" y="3955473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Łącznik: łamany 40">
                <a:extLst>
                  <a:ext uri="{FF2B5EF4-FFF2-40B4-BE49-F238E27FC236}">
                    <a16:creationId xmlns:a16="http://schemas.microsoft.com/office/drawing/2014/main" id="{523C0BC7-DEF5-4EB5-BDEF-52B5DFE53993}"/>
                  </a:ext>
                </a:extLst>
              </p:cNvPr>
              <p:cNvCxnSpPr>
                <a:cxnSpLocks/>
                <a:stCxn id="2" idx="3"/>
                <a:endCxn id="3" idx="0"/>
              </p:cNvCxnSpPr>
              <p:nvPr/>
            </p:nvCxnSpPr>
            <p:spPr>
              <a:xfrm>
                <a:off x="3380507" y="2313709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pole tekstowe 45">
                <a:extLst>
                  <a:ext uri="{FF2B5EF4-FFF2-40B4-BE49-F238E27FC236}">
                    <a16:creationId xmlns:a16="http://schemas.microsoft.com/office/drawing/2014/main" id="{8A3068FE-E3FE-4BD7-AC73-CE9D48889597}"/>
                  </a:ext>
                </a:extLst>
              </p:cNvPr>
              <p:cNvSpPr txBox="1"/>
              <p:nvPr/>
            </p:nvSpPr>
            <p:spPr>
              <a:xfrm>
                <a:off x="5902037" y="3040223"/>
                <a:ext cx="789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WLAN</a:t>
                </a:r>
              </a:p>
            </p:txBody>
          </p:sp>
          <p:sp>
            <p:nvSpPr>
              <p:cNvPr id="47" name="pole tekstowe 46">
                <a:extLst>
                  <a:ext uri="{FF2B5EF4-FFF2-40B4-BE49-F238E27FC236}">
                    <a16:creationId xmlns:a16="http://schemas.microsoft.com/office/drawing/2014/main" id="{EE011125-AD5F-4CE7-9CDD-E201F9300627}"/>
                  </a:ext>
                </a:extLst>
              </p:cNvPr>
              <p:cNvSpPr txBox="1"/>
              <p:nvPr/>
            </p:nvSpPr>
            <p:spPr>
              <a:xfrm>
                <a:off x="7079675" y="2129043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MQTT</a:t>
                </a:r>
              </a:p>
            </p:txBody>
          </p:sp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765945EE-C8DC-49C1-A926-35F717BAD5B2}"/>
                  </a:ext>
                </a:extLst>
              </p:cNvPr>
              <p:cNvSpPr txBox="1"/>
              <p:nvPr/>
            </p:nvSpPr>
            <p:spPr>
              <a:xfrm>
                <a:off x="3752848" y="1888958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OneWire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0" name="pole tekstowe 49">
                <a:extLst>
                  <a:ext uri="{FF2B5EF4-FFF2-40B4-BE49-F238E27FC236}">
                    <a16:creationId xmlns:a16="http://schemas.microsoft.com/office/drawing/2014/main" id="{44B34F65-3432-4367-B4ED-3115C69C849A}"/>
                  </a:ext>
                </a:extLst>
              </p:cNvPr>
              <p:cNvSpPr txBox="1"/>
              <p:nvPr/>
            </p:nvSpPr>
            <p:spPr>
              <a:xfrm>
                <a:off x="3752848" y="4599710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pl-PL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35201339-F6CC-471B-8464-C1807A6AE2F5}"/>
                  </a:ext>
                </a:extLst>
              </p:cNvPr>
              <p:cNvSpPr txBox="1"/>
              <p:nvPr/>
            </p:nvSpPr>
            <p:spPr>
              <a:xfrm>
                <a:off x="677430" y="3019851"/>
                <a:ext cx="172315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Kompensacja temperaturowa </a:t>
                </a:r>
                <a:b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 wilgotnościowa</a:t>
                </a:r>
              </a:p>
            </p:txBody>
          </p:sp>
          <p:sp>
            <p:nvSpPr>
              <p:cNvPr id="53" name="pole tekstowe 52">
                <a:extLst>
                  <a:ext uri="{FF2B5EF4-FFF2-40B4-BE49-F238E27FC236}">
                    <a16:creationId xmlns:a16="http://schemas.microsoft.com/office/drawing/2014/main" id="{B640FB99-416C-44BB-B993-3A1B4D41C07E}"/>
                  </a:ext>
                </a:extLst>
              </p:cNvPr>
              <p:cNvSpPr txBox="1"/>
              <p:nvPr/>
            </p:nvSpPr>
            <p:spPr>
              <a:xfrm>
                <a:off x="8437416" y="3036075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IP</a:t>
                </a:r>
              </a:p>
            </p:txBody>
          </p:sp>
        </p:grpSp>
        <p:cxnSp>
          <p:nvCxnSpPr>
            <p:cNvPr id="56" name="Łącznik prosty 55">
              <a:extLst>
                <a:ext uri="{FF2B5EF4-FFF2-40B4-BE49-F238E27FC236}">
                  <a16:creationId xmlns:a16="http://schemas.microsoft.com/office/drawing/2014/main" id="{302ECFE5-CDAF-4DEE-88AB-5E3F0C4FC772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>
              <a:off x="2417616" y="2840182"/>
              <a:ext cx="0" cy="1177636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ytuł 10">
            <a:extLst>
              <a:ext uri="{FF2B5EF4-FFF2-40B4-BE49-F238E27FC236}">
                <a16:creationId xmlns:a16="http://schemas.microsoft.com/office/drawing/2014/main" id="{C6237B8E-08FA-452D-B63C-054E7DFBDA9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/>
              <a:t>Diagram</a:t>
            </a:r>
            <a:r>
              <a:rPr lang="pl-PL" baseline="0" dirty="0"/>
              <a:t> logiczny systemu</a:t>
            </a:r>
            <a:endParaRPr lang="pl-PL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7FE31B7-1B57-4E17-99EA-6E377ACA4C79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31AA4ABA-BE9D-43DC-B9EF-1CE384F76417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7" name="Prostokąt: zaokrąglone rogi 26">
                <a:extLst>
                  <a:ext uri="{FF2B5EF4-FFF2-40B4-BE49-F238E27FC236}">
                    <a16:creationId xmlns:a16="http://schemas.microsoft.com/office/drawing/2014/main" id="{0EBBFA9F-A3F4-4D14-905C-8DDA55E69A68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9" name="Grupa 28">
                <a:extLst>
                  <a:ext uri="{FF2B5EF4-FFF2-40B4-BE49-F238E27FC236}">
                    <a16:creationId xmlns:a16="http://schemas.microsoft.com/office/drawing/2014/main" id="{645AA0EE-3954-480F-B942-743E390AD7B5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2772697A-B639-439C-B630-417DB102A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1" name="Obraz 30">
                  <a:extLst>
                    <a:ext uri="{FF2B5EF4-FFF2-40B4-BE49-F238E27FC236}">
                      <a16:creationId xmlns:a16="http://schemas.microsoft.com/office/drawing/2014/main" id="{4EFCA9BF-2DB3-49EE-B18C-513812AF6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raz 25">
              <a:extLst>
                <a:ext uri="{FF2B5EF4-FFF2-40B4-BE49-F238E27FC236}">
                  <a16:creationId xmlns:a16="http://schemas.microsoft.com/office/drawing/2014/main" id="{A9D18043-6070-4728-BE44-421B0B58D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9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989</TotalTime>
  <Words>206</Words>
  <Application>Microsoft Office PowerPoint</Application>
  <PresentationFormat>Panoramiczny</PresentationFormat>
  <Paragraphs>120</Paragraphs>
  <Slides>24</Slides>
  <Notes>4</Notes>
  <HiddenSlides>2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24</vt:i4>
      </vt:variant>
    </vt:vector>
  </HeadingPairs>
  <TitlesOfParts>
    <vt:vector size="31" baseType="lpstr">
      <vt:lpstr>Arial</vt:lpstr>
      <vt:lpstr>Calibri</vt:lpstr>
      <vt:lpstr>Century Gothic</vt:lpstr>
      <vt:lpstr>Convection Condensed</vt:lpstr>
      <vt:lpstr>Montserrat</vt:lpstr>
      <vt:lpstr>Wingdings 3</vt:lpstr>
      <vt:lpstr>Jon</vt:lpstr>
      <vt:lpstr>AirLution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Diagram logiczny systemu</vt:lpstr>
      <vt:lpstr>Część sensoryczna</vt:lpstr>
      <vt:lpstr>Ramka AirLution</vt:lpstr>
      <vt:lpstr>Prezentacja programu PowerPoint</vt:lpstr>
      <vt:lpstr>Diagram logiczny systemu</vt:lpstr>
      <vt:lpstr>Część komunikacyjna</vt:lpstr>
      <vt:lpstr>Prezentacja programu PowerPoint</vt:lpstr>
      <vt:lpstr>Diagram logiczny systemu</vt:lpstr>
      <vt:lpstr>Część wizualizacyjna</vt:lpstr>
      <vt:lpstr>System monitorujący</vt:lpstr>
      <vt:lpstr>Prezentacja programu PowerPoint</vt:lpstr>
      <vt:lpstr>Prezentacja programu PowerPoint</vt:lpstr>
      <vt:lpstr>Prezentacja programu PowerPoint</vt:lpstr>
      <vt:lpstr>Prezentacja programu PowerPoint</vt:lpstr>
      <vt:lpstr>Dokumentacja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Rozproszona sieć czujników zanieczyszczenia powietrza</dc:title>
  <dc:creator>Marteen Mc Karteen</dc:creator>
  <cp:lastModifiedBy>Marteen Mc Karteen</cp:lastModifiedBy>
  <cp:revision>51</cp:revision>
  <dcterms:created xsi:type="dcterms:W3CDTF">2018-11-22T10:24:39Z</dcterms:created>
  <dcterms:modified xsi:type="dcterms:W3CDTF">2019-01-24T00:53:42Z</dcterms:modified>
</cp:coreProperties>
</file>